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29" r:id="rId2"/>
    <p:sldId id="330" r:id="rId3"/>
    <p:sldId id="331" r:id="rId4"/>
    <p:sldId id="344" r:id="rId5"/>
    <p:sldId id="334" r:id="rId6"/>
    <p:sldId id="335" r:id="rId7"/>
    <p:sldId id="340" r:id="rId8"/>
    <p:sldId id="343" r:id="rId9"/>
    <p:sldId id="341" r:id="rId1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32"/>
    <a:srgbClr val="EC6849"/>
    <a:srgbClr val="ED4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00" autoAdjust="0"/>
    <p:restoredTop sz="59362" autoAdjust="0"/>
  </p:normalViewPr>
  <p:slideViewPr>
    <p:cSldViewPr snapToGrid="0">
      <p:cViewPr varScale="1">
        <p:scale>
          <a:sx n="64" d="100"/>
          <a:sy n="64" d="100"/>
        </p:scale>
        <p:origin x="2634" y="60"/>
      </p:cViewPr>
      <p:guideLst>
        <p:guide orient="horz" pos="2160"/>
        <p:guide pos="2880"/>
      </p:guideLst>
    </p:cSldViewPr>
  </p:slideViewPr>
  <p:notesTextViewPr>
    <p:cViewPr>
      <p:scale>
        <a:sx n="1" d="1"/>
        <a:sy n="1" d="1"/>
      </p:scale>
      <p:origin x="0" y="0"/>
    </p:cViewPr>
  </p:notesTextViewPr>
  <p:notesViewPr>
    <p:cSldViewPr snapToGrid="0">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ertzog" userId="4f29e79a-f90a-439d-8c16-f72c24cc5093" providerId="ADAL" clId="{79298CA7-E1B5-47C0-9B09-D57FC0252E32}"/>
    <pc:docChg chg="modSld">
      <pc:chgData name="Julie Hertzog" userId="4f29e79a-f90a-439d-8c16-f72c24cc5093" providerId="ADAL" clId="{79298CA7-E1B5-47C0-9B09-D57FC0252E32}" dt="2023-11-29T20:23:12.981" v="0"/>
      <pc:docMkLst>
        <pc:docMk/>
      </pc:docMkLst>
      <pc:sldChg chg="modNotes">
        <pc:chgData name="Julie Hertzog" userId="4f29e79a-f90a-439d-8c16-f72c24cc5093" providerId="ADAL" clId="{79298CA7-E1B5-47C0-9B09-D57FC0252E32}" dt="2023-11-29T20:23:12.981" v="0"/>
        <pc:sldMkLst>
          <pc:docMk/>
          <pc:sldMk cId="0"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5F5456B0-60C5-425C-BF6E-EEB453217067}" type="datetimeFigureOut">
              <a:rPr lang="en-US" altLang="en-US"/>
              <a:pPr>
                <a:defRPr/>
              </a:pPr>
              <a:t>11/29/2023</a:t>
            </a:fld>
            <a:endParaRPr lang="en-US" alt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E660D29-8A1A-41B9-A594-33A1580B3F42}" type="slidenum">
              <a:rPr lang="en-US" altLang="en-US"/>
              <a:pPr>
                <a:defRPr/>
              </a:pPr>
              <a:t>‹#›</a:t>
            </a:fld>
            <a:endParaRPr lang="en-US" altLang="en-US"/>
          </a:p>
        </p:txBody>
      </p:sp>
    </p:spTree>
    <p:extLst>
      <p:ext uri="{BB962C8B-B14F-4D97-AF65-F5344CB8AC3E}">
        <p14:creationId xmlns:p14="http://schemas.microsoft.com/office/powerpoint/2010/main" val="2792059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9" name="Straight Connector 8"/>
          <p:cNvCxnSpPr/>
          <p:nvPr/>
        </p:nvCxnSpPr>
        <p:spPr>
          <a:xfrm>
            <a:off x="0" y="853784"/>
            <a:ext cx="7008778" cy="12912"/>
          </a:xfrm>
          <a:prstGeom prst="line">
            <a:avLst/>
          </a:prstGeom>
        </p:spPr>
        <p:style>
          <a:lnRef idx="1">
            <a:schemeClr val="dk1"/>
          </a:lnRef>
          <a:fillRef idx="0">
            <a:schemeClr val="dk1"/>
          </a:fillRef>
          <a:effectRef idx="0">
            <a:schemeClr val="dk1"/>
          </a:effectRef>
          <a:fontRef idx="minor">
            <a:schemeClr val="tx1"/>
          </a:fontRef>
        </p:style>
      </p:cxnSp>
      <p:sp>
        <p:nvSpPr>
          <p:cNvPr id="10" name="TextBox 10"/>
          <p:cNvSpPr txBox="1">
            <a:spLocks noChangeArrowheads="1"/>
          </p:cNvSpPr>
          <p:nvPr/>
        </p:nvSpPr>
        <p:spPr bwMode="auto">
          <a:xfrm>
            <a:off x="186621" y="1081838"/>
            <a:ext cx="6607949" cy="7288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p>
        </p:txBody>
      </p:sp>
      <p:sp>
        <p:nvSpPr>
          <p:cNvPr id="11" name="TextBox 4"/>
          <p:cNvSpPr txBox="1">
            <a:spLocks noChangeArrowheads="1"/>
          </p:cNvSpPr>
          <p:nvPr/>
        </p:nvSpPr>
        <p:spPr bwMode="auto">
          <a:xfrm>
            <a:off x="186621" y="8792845"/>
            <a:ext cx="4300361" cy="31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2024, PACER Center</a:t>
            </a:r>
          </a:p>
        </p:txBody>
      </p:sp>
      <p:sp>
        <p:nvSpPr>
          <p:cNvPr id="12"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dirty="0"/>
            </a:lvl1pPr>
          </a:lstStyle>
          <a:p>
            <a:pPr>
              <a:defRPr/>
            </a:pPr>
            <a:r>
              <a:rPr lang="en-US" altLang="en-US"/>
              <a:t>Page - </a:t>
            </a:r>
            <a:fld id="{8CC4703A-0828-4ADF-AA18-338F10D61AB6}" type="slidenum">
              <a:rPr lang="en-US" altLang="en-US"/>
              <a:pPr>
                <a:defRPr/>
              </a:pPr>
              <a:t>‹#›</a:t>
            </a:fld>
            <a:r>
              <a:rPr lang="en-US" altLang="en-US"/>
              <a:t> - </a:t>
            </a:r>
          </a:p>
        </p:txBody>
      </p:sp>
      <p:sp>
        <p:nvSpPr>
          <p:cNvPr id="4" name="Slide Image Placeholder 3"/>
          <p:cNvSpPr>
            <a:spLocks noGrp="1" noRot="1" noChangeAspect="1"/>
          </p:cNvSpPr>
          <p:nvPr>
            <p:ph type="sldImg" idx="2"/>
          </p:nvPr>
        </p:nvSpPr>
        <p:spPr>
          <a:xfrm>
            <a:off x="3978275" y="579438"/>
            <a:ext cx="2789238" cy="209073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13" name="TextBox 4"/>
          <p:cNvSpPr txBox="1">
            <a:spLocks noChangeArrowheads="1"/>
          </p:cNvSpPr>
          <p:nvPr/>
        </p:nvSpPr>
        <p:spPr bwMode="auto">
          <a:xfrm>
            <a:off x="93473" y="275039"/>
            <a:ext cx="4300361"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Advocacy and Self-Advocacy</a:t>
            </a:r>
          </a:p>
          <a:p>
            <a:pPr>
              <a:defRPr/>
            </a:pPr>
            <a:r>
              <a:rPr lang="en-US" altLang="en-US" sz="1400" i="1" dirty="0"/>
              <a:t>What</a:t>
            </a:r>
            <a:r>
              <a:rPr lang="en-US" altLang="en-US" sz="1400" i="1" baseline="0" dirty="0"/>
              <a:t> does it have to do with bullying prevention?</a:t>
            </a:r>
            <a:endParaRPr lang="en-US" altLang="en-US" sz="1400" i="1" dirty="0"/>
          </a:p>
        </p:txBody>
      </p:sp>
    </p:spTree>
    <p:extLst>
      <p:ext uri="{BB962C8B-B14F-4D97-AF65-F5344CB8AC3E}">
        <p14:creationId xmlns:p14="http://schemas.microsoft.com/office/powerpoint/2010/main" val="1949064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60800" y="379413"/>
            <a:ext cx="2789238"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Slide Number Placeholder 3"/>
          <p:cNvSpPr>
            <a:spLocks noGrp="1"/>
          </p:cNvSpPr>
          <p:nvPr>
            <p:ph type="sldNum" sz="quarter" idx="5"/>
          </p:nvPr>
        </p:nvSpPr>
        <p:spPr bwMode="auto">
          <a:xfrm>
            <a:off x="3972560" y="8736182"/>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a:t>Page - </a:t>
            </a:r>
            <a:fld id="{8CC4703A-0828-4ADF-AA18-338F10D61AB6}" type="slidenum">
              <a:rPr lang="en-US" altLang="en-US"/>
              <a:pPr>
                <a:defRPr/>
              </a:pPr>
              <a:t>1</a:t>
            </a:fld>
            <a:r>
              <a:rPr lang="en-US" altLang="en-US" dirty="0"/>
              <a:t> - </a:t>
            </a:r>
          </a:p>
        </p:txBody>
      </p:sp>
      <p:sp>
        <p:nvSpPr>
          <p:cNvPr id="2" name="Notes Placeholder 1"/>
          <p:cNvSpPr>
            <a:spLocks noGrp="1"/>
          </p:cNvSpPr>
          <p:nvPr>
            <p:ph type="body" idx="1"/>
          </p:nvPr>
        </p:nvSpPr>
        <p:spPr>
          <a:xfrm>
            <a:off x="381578" y="1531993"/>
            <a:ext cx="5608320" cy="6145371"/>
          </a:xfrm>
        </p:spPr>
        <p:txBody>
          <a:bodyPr/>
          <a:lstStyle/>
          <a:p>
            <a:pPr eaLnBrk="1" hangingPunct="1"/>
            <a:r>
              <a:rPr lang="en-US" altLang="en-US" b="1" dirty="0"/>
              <a:t>Slide title</a:t>
            </a:r>
            <a:r>
              <a:rPr lang="en-US" altLang="en-US" dirty="0"/>
              <a:t>:  Cover Slide</a:t>
            </a:r>
          </a:p>
          <a:p>
            <a:pPr eaLnBrk="1" hangingPunct="1"/>
            <a:endParaRPr lang="en-US" altLang="en-US" b="1" dirty="0"/>
          </a:p>
          <a:p>
            <a:pPr eaLnBrk="1" hangingPunct="1"/>
            <a:r>
              <a:rPr lang="en-US" altLang="en-US" b="1" dirty="0"/>
              <a:t>Objective: </a:t>
            </a:r>
            <a:r>
              <a:rPr lang="en-US" altLang="en-US" dirty="0"/>
              <a:t>Slide to show onscreen pre-presentation</a:t>
            </a:r>
          </a:p>
          <a:p>
            <a:endParaRPr lang="en-US" altLang="en-US" dirty="0"/>
          </a:p>
          <a:p>
            <a:r>
              <a:rPr lang="en-US" altLang="en-US" b="1" dirty="0"/>
              <a:t>PACER’s National Bullying Prevention Center</a:t>
            </a:r>
          </a:p>
          <a:p>
            <a:r>
              <a:rPr lang="en-US" altLang="en-US" dirty="0"/>
              <a:t>Is a program of PACER Center</a:t>
            </a:r>
            <a:br>
              <a:rPr lang="en-US" altLang="en-US" dirty="0"/>
            </a:br>
            <a:r>
              <a:rPr lang="en-US" altLang="en-US" dirty="0"/>
              <a:t>8161 Normandale Blvd. | Bloomington, MN 55437</a:t>
            </a:r>
          </a:p>
          <a:p>
            <a:r>
              <a:rPr lang="en-US" altLang="en-US" dirty="0"/>
              <a:t>952.838.9000</a:t>
            </a:r>
          </a:p>
          <a:p>
            <a:r>
              <a:rPr lang="en-US" altLang="en-US" u="sng" dirty="0">
                <a:hlinkClick r:id="rId3"/>
              </a:rPr>
              <a:t>bullying411@PACER.org</a:t>
            </a:r>
            <a:endParaRPr lang="en-US" altLang="en-US" u="sng" dirty="0"/>
          </a:p>
          <a:p>
            <a:r>
              <a:rPr lang="en-US" altLang="en-US" dirty="0"/>
              <a:t>PACER.org/Bullying</a:t>
            </a:r>
            <a:br>
              <a:rPr lang="en-US" altLang="en-US" dirty="0"/>
            </a:br>
            <a:endParaRPr lang="en-US" altLang="en-US" dirty="0"/>
          </a:p>
          <a:p>
            <a:pPr>
              <a:defRPr/>
            </a:pPr>
            <a:r>
              <a:rPr lang="en-US" b="0" i="0" dirty="0">
                <a:effectLst/>
                <a:latin typeface="Calibri" panose="020F0502020204030204" pitchFamily="34" charset="0"/>
              </a:rPr>
              <a:t>Founded in 2006, PACER's National Bullying Prevention Center actively leads social change to prevent childhood bullying, so that all youth are safe and supported in their schools, communities and online. </a:t>
            </a:r>
            <a:r>
              <a:rPr lang="en-US" b="0" i="0">
                <a:effectLst/>
                <a:latin typeface="Calibri" panose="020F0502020204030204" pitchFamily="34" charset="0"/>
              </a:rPr>
              <a:t>PACER provides innovative resources for students, parents, educators, and others, and recognizes bullying as a serious community issue that impacts education, physical and emotional health, and the safety and well-being of students.</a:t>
            </a:r>
            <a:r>
              <a:rPr lang="en-US"/>
              <a:t>.</a:t>
            </a:r>
          </a:p>
          <a:p>
            <a:endParaRPr lang="en-US" altLang="en-US" dirty="0"/>
          </a:p>
          <a:p>
            <a:r>
              <a:rPr lang="en-US" altLang="en-US" dirty="0">
                <a:hlinkClick r:id="rId4"/>
              </a:rPr>
              <a:t>PACER.org/Bullying</a:t>
            </a:r>
            <a:r>
              <a:rPr lang="en-US" altLang="en-US" dirty="0"/>
              <a:t>: This is the portal page for parents and educators to access bullying resources, which include educational toolkits, awareness toolkits, contest ideas, promotional products and more.</a:t>
            </a:r>
          </a:p>
          <a:p>
            <a:r>
              <a:rPr lang="en-US" altLang="en-US" dirty="0">
                <a:hlinkClick r:id="rId5"/>
              </a:rPr>
              <a:t>PACERTeensAgainstBullying</a:t>
            </a:r>
            <a:r>
              <a:rPr lang="en-US" altLang="en-US" dirty="0"/>
              <a:t>: Created by and for teens, this website is a place for middle and high school students to find ways to address bullying, to take action, to be heard, and to own an important social cause.</a:t>
            </a:r>
          </a:p>
          <a:p>
            <a:r>
              <a:rPr lang="en-US" altLang="en-US" dirty="0">
                <a:hlinkClick r:id="rId6"/>
              </a:rPr>
              <a:t>PACERKidsAgainstBullying</a:t>
            </a:r>
            <a:r>
              <a:rPr lang="en-US" altLang="en-US" dirty="0"/>
              <a:t>: A creative, innovative and educational website designed for elementary school students to learn about bullying prevention, engage in activities and be inspired to take action</a:t>
            </a:r>
          </a:p>
          <a:p>
            <a:endParaRPr lang="en-US" dirty="0"/>
          </a:p>
        </p:txBody>
      </p:sp>
    </p:spTree>
    <p:extLst>
      <p:ext uri="{BB962C8B-B14F-4D97-AF65-F5344CB8AC3E}">
        <p14:creationId xmlns:p14="http://schemas.microsoft.com/office/powerpoint/2010/main" val="110820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8275" y="579438"/>
            <a:ext cx="2789238" cy="2092325"/>
          </a:xfrm>
        </p:spPr>
      </p:sp>
      <p:sp>
        <p:nvSpPr>
          <p:cNvPr id="3" name="Notes Placeholder 2"/>
          <p:cNvSpPr>
            <a:spLocks noGrp="1"/>
          </p:cNvSpPr>
          <p:nvPr>
            <p:ph type="body" idx="1"/>
          </p:nvPr>
        </p:nvSpPr>
        <p:spPr>
          <a:xfrm>
            <a:off x="479044" y="1475803"/>
            <a:ext cx="5608320" cy="5313702"/>
          </a:xfrm>
        </p:spPr>
        <p:txBody>
          <a:bodyPr/>
          <a:lstStyle/>
          <a:p>
            <a:r>
              <a:rPr lang="en-US" b="1" dirty="0"/>
              <a:t>Slide title: </a:t>
            </a:r>
            <a:r>
              <a:rPr lang="en-US" dirty="0"/>
              <a:t>What is advocacy?</a:t>
            </a:r>
          </a:p>
          <a:p>
            <a:endParaRPr lang="en-US" b="1" dirty="0"/>
          </a:p>
          <a:p>
            <a:r>
              <a:rPr lang="en-US" b="1" dirty="0"/>
              <a:t>Objective: </a:t>
            </a:r>
            <a:r>
              <a:rPr lang="en-US" dirty="0"/>
              <a:t>Provide an overview of advocacy </a:t>
            </a:r>
          </a:p>
          <a:p>
            <a:endParaRPr lang="en-US" dirty="0"/>
          </a:p>
          <a:p>
            <a:r>
              <a:rPr lang="en-US" b="1" dirty="0"/>
              <a:t>Talking Points:</a:t>
            </a:r>
          </a:p>
          <a:p>
            <a:endParaRPr lang="en-US" dirty="0"/>
          </a:p>
          <a:p>
            <a:r>
              <a:rPr lang="en-US" dirty="0"/>
              <a:t>First, let’s consider what advocacy is before discussing how</a:t>
            </a:r>
            <a:r>
              <a:rPr lang="en-US" baseline="0" dirty="0"/>
              <a:t> it relates to bullying prevention.</a:t>
            </a:r>
            <a:r>
              <a:rPr lang="en-US" dirty="0"/>
              <a:t> </a:t>
            </a:r>
          </a:p>
          <a:p>
            <a:endParaRPr lang="en-US" dirty="0"/>
          </a:p>
          <a:p>
            <a:r>
              <a:rPr lang="en-US" dirty="0"/>
              <a:t>What is advocacy? Advocacy</a:t>
            </a:r>
            <a:r>
              <a:rPr lang="en-US" baseline="0" dirty="0"/>
              <a:t> means l</a:t>
            </a:r>
            <a:r>
              <a:rPr lang="en-US" dirty="0"/>
              <a:t>ooking out for other students who are being bullied, are vulnerable to being hurt or harmed, or are isolated from other students. Advocates help by making sure that these</a:t>
            </a:r>
            <a:r>
              <a:rPr lang="en-US" baseline="0" dirty="0"/>
              <a:t> students</a:t>
            </a:r>
            <a:r>
              <a:rPr lang="en-US" dirty="0"/>
              <a:t> are included and protected from harm.</a:t>
            </a:r>
          </a:p>
          <a:p>
            <a:endParaRPr lang="en-US" dirty="0"/>
          </a:p>
          <a:p>
            <a:r>
              <a:rPr lang="en-US" dirty="0"/>
              <a:t>Students who are advocates say: </a:t>
            </a:r>
          </a:p>
          <a:p>
            <a:endParaRPr lang="en-US" dirty="0"/>
          </a:p>
          <a:p>
            <a:r>
              <a:rPr lang="en-US" dirty="0"/>
              <a:t>“I learned that even though I am only one person I can change society.”</a:t>
            </a:r>
          </a:p>
          <a:p>
            <a:endParaRPr lang="en-US" dirty="0"/>
          </a:p>
          <a:p>
            <a:r>
              <a:rPr lang="en-US" dirty="0"/>
              <a:t>“Being an advocate makes me more aware when someone is not being included, and it is a lot easier to include them and still have them feel comfortable. I have learned that there is so much more to me than just who I was before.”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a:xfrm>
            <a:off x="3978275" y="8736182"/>
            <a:ext cx="3037840" cy="466433"/>
          </a:xfrm>
          <a:prstGeom prst="rect">
            <a:avLst/>
          </a:prstGeom>
        </p:spPr>
        <p:txBody>
          <a:bodyPr/>
          <a:lstStyle/>
          <a:p>
            <a:pPr>
              <a:defRPr/>
            </a:pPr>
            <a:r>
              <a:rPr lang="en-US" altLang="en-US" dirty="0"/>
              <a:t>Page - </a:t>
            </a:r>
            <a:fld id="{8CC4703A-0828-4ADF-AA18-338F10D61AB6}" type="slidenum">
              <a:rPr lang="en-US" altLang="en-US"/>
              <a:pPr>
                <a:defRPr/>
              </a:pPr>
              <a:t>2</a:t>
            </a:fld>
            <a:r>
              <a:rPr lang="en-US" altLang="en-US" dirty="0"/>
              <a:t> - </a:t>
            </a:r>
          </a:p>
        </p:txBody>
      </p:sp>
    </p:spTree>
    <p:extLst>
      <p:ext uri="{BB962C8B-B14F-4D97-AF65-F5344CB8AC3E}">
        <p14:creationId xmlns:p14="http://schemas.microsoft.com/office/powerpoint/2010/main" val="394113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978275" y="579438"/>
            <a:ext cx="2789238"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455676" y="1522285"/>
            <a:ext cx="5608320" cy="5622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 title: </a:t>
            </a:r>
            <a:r>
              <a:rPr lang="en-US" altLang="en-US" dirty="0"/>
              <a:t>Connection between advocacy and </a:t>
            </a:r>
          </a:p>
          <a:p>
            <a:r>
              <a:rPr lang="en-US" altLang="en-US" dirty="0"/>
              <a:t>bullying prevention</a:t>
            </a:r>
          </a:p>
          <a:p>
            <a:endParaRPr lang="en-US" altLang="en-US" dirty="0"/>
          </a:p>
          <a:p>
            <a:r>
              <a:rPr lang="en-US" altLang="en-US" b="1" dirty="0"/>
              <a:t>Objective: </a:t>
            </a:r>
            <a:r>
              <a:rPr lang="en-US" altLang="en-US" dirty="0"/>
              <a:t>Identify how advocacy relates to </a:t>
            </a:r>
          </a:p>
          <a:p>
            <a:r>
              <a:rPr lang="en-US" altLang="en-US" dirty="0"/>
              <a:t>bullying prevention</a:t>
            </a:r>
          </a:p>
          <a:p>
            <a:endParaRPr lang="en-US" altLang="en-US" dirty="0"/>
          </a:p>
          <a:p>
            <a:r>
              <a:rPr lang="en-US" altLang="en-US" b="1" dirty="0"/>
              <a:t>Talking Points:</a:t>
            </a:r>
          </a:p>
          <a:p>
            <a:endParaRPr lang="en-US" altLang="en-US" dirty="0"/>
          </a:p>
          <a:p>
            <a:r>
              <a:rPr lang="en-US" altLang="en-US" dirty="0"/>
              <a:t>Advocacy—speaking out on the behalf of others — is a unique approach that empowers students to protect those targeted by bullying. </a:t>
            </a:r>
          </a:p>
          <a:p>
            <a:endParaRPr lang="en-US" altLang="en-US" dirty="0"/>
          </a:p>
          <a:p>
            <a:r>
              <a:rPr lang="en-US" altLang="en-US" dirty="0"/>
              <a:t>It works for two reasons: </a:t>
            </a:r>
          </a:p>
          <a:p>
            <a:pPr marL="232943" indent="-232943">
              <a:buAutoNum type="arabicParenR"/>
            </a:pPr>
            <a:r>
              <a:rPr lang="en-US" altLang="en-US" dirty="0"/>
              <a:t>Students are more likely than adults to see what is happening with their peers, and peer influence is powerful. In fact, peers</a:t>
            </a:r>
            <a:r>
              <a:rPr lang="en-US" altLang="en-US" baseline="0" dirty="0"/>
              <a:t> are often aware of bullying situations before adults in the school. This is because bullying often happens in hallways, at lunch, during recess, and on the bus. It is therefore important that students feel empowered to advocate safely for their peers. </a:t>
            </a:r>
          </a:p>
          <a:p>
            <a:pPr marL="232943" indent="-232943">
              <a:buAutoNum type="arabicParenR"/>
            </a:pPr>
            <a:r>
              <a:rPr lang="en-US" altLang="en-US" dirty="0"/>
              <a:t>A student telling someone to stop bullying has much more impact than an adult giving that same advice. Students who experience bullying are more likely to find peer actions as helpful than educator or self-actions. Peers have a unique power to prevent bullying through advocacy. More than half of bullying situations (57 percent) stop when a peer</a:t>
            </a:r>
            <a:r>
              <a:rPr lang="en-US" altLang="en-US" baseline="0" dirty="0"/>
              <a:t> intervenes and </a:t>
            </a:r>
            <a:r>
              <a:rPr lang="en-US" altLang="en-US" dirty="0"/>
              <a:t>advocates</a:t>
            </a:r>
            <a:r>
              <a:rPr lang="en-US" altLang="en-US" baseline="0" dirty="0"/>
              <a:t> </a:t>
            </a:r>
            <a:r>
              <a:rPr lang="en-US" altLang="en-US" dirty="0"/>
              <a:t>on behalf of the student being bullied. </a:t>
            </a:r>
          </a:p>
          <a:p>
            <a:pPr marL="232943" indent="-232943">
              <a:buAutoNum type="arabicParenR"/>
            </a:pPr>
            <a:endParaRPr lang="en-US" altLang="en-US" dirty="0"/>
          </a:p>
        </p:txBody>
      </p:sp>
      <p:sp>
        <p:nvSpPr>
          <p:cNvPr id="16388" name="Slide Number Placeholder 3"/>
          <p:cNvSpPr>
            <a:spLocks noGrp="1"/>
          </p:cNvSpPr>
          <p:nvPr>
            <p:ph type="sldNum" sz="quarter" idx="5"/>
          </p:nvPr>
        </p:nvSpPr>
        <p:spPr bwMode="auto">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Page - </a:t>
            </a:r>
            <a:fld id="{8CC4703A-0828-4ADF-AA18-338F10D61AB6}" type="slidenum">
              <a:rPr lang="en-US" altLang="en-US"/>
              <a:pPr/>
              <a:t>3</a:t>
            </a:fld>
            <a:r>
              <a:rPr lang="en-US" altLang="en-US" dirty="0"/>
              <a:t> - </a:t>
            </a:r>
          </a:p>
          <a:p>
            <a:endParaRPr lang="en-US" altLang="en-US" dirty="0"/>
          </a:p>
        </p:txBody>
      </p:sp>
    </p:spTree>
    <p:extLst>
      <p:ext uri="{BB962C8B-B14F-4D97-AF65-F5344CB8AC3E}">
        <p14:creationId xmlns:p14="http://schemas.microsoft.com/office/powerpoint/2010/main" val="17259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76738" y="463550"/>
            <a:ext cx="2122487" cy="1592263"/>
          </a:xfrm>
        </p:spPr>
      </p:sp>
      <p:sp>
        <p:nvSpPr>
          <p:cNvPr id="4" name="Slide Number Placeholder 3"/>
          <p:cNvSpPr>
            <a:spLocks noGrp="1"/>
          </p:cNvSpPr>
          <p:nvPr>
            <p:ph type="sldNum" sz="quarter" idx="10"/>
          </p:nvPr>
        </p:nvSpPr>
        <p:spPr>
          <a:xfrm>
            <a:off x="3919061" y="8677567"/>
            <a:ext cx="3037840" cy="466433"/>
          </a:xfrm>
        </p:spPr>
        <p:txBody>
          <a:bodyPr/>
          <a:lstStyle/>
          <a:p>
            <a:pPr>
              <a:defRPr/>
            </a:pPr>
            <a:r>
              <a:rPr lang="en-US" altLang="en-US" dirty="0"/>
              <a:t>Page - </a:t>
            </a:r>
            <a:fld id="{8CC4703A-0828-4ADF-AA18-338F10D61AB6}" type="slidenum">
              <a:rPr lang="en-US" altLang="en-US" smtClean="0"/>
              <a:pPr>
                <a:defRPr/>
              </a:pPr>
              <a:t>4</a:t>
            </a:fld>
            <a:r>
              <a:rPr lang="en-US" altLang="en-US" dirty="0"/>
              <a:t> - </a:t>
            </a:r>
          </a:p>
        </p:txBody>
      </p:sp>
      <p:sp>
        <p:nvSpPr>
          <p:cNvPr id="5" name="Notes Placeholder 2"/>
          <p:cNvSpPr>
            <a:spLocks noGrp="1"/>
          </p:cNvSpPr>
          <p:nvPr>
            <p:ph type="body" idx="1"/>
          </p:nvPr>
        </p:nvSpPr>
        <p:spPr>
          <a:xfrm>
            <a:off x="350520" y="1115568"/>
            <a:ext cx="6318550" cy="7000502"/>
          </a:xfrm>
        </p:spPr>
        <p:txBody>
          <a:bodyPr/>
          <a:lstStyle/>
          <a:p>
            <a:r>
              <a:rPr lang="en-US" b="1" dirty="0"/>
              <a:t>Slide title</a:t>
            </a:r>
            <a:r>
              <a:rPr lang="en-US" dirty="0"/>
              <a:t>: How to advocate for bullied peers</a:t>
            </a:r>
          </a:p>
          <a:p>
            <a:endParaRPr lang="en-US" sz="800" dirty="0"/>
          </a:p>
          <a:p>
            <a:r>
              <a:rPr lang="en-US" b="1" dirty="0"/>
              <a:t>Objective</a:t>
            </a:r>
            <a:r>
              <a:rPr lang="en-US" dirty="0"/>
              <a:t>: Share ideas for how students can</a:t>
            </a:r>
          </a:p>
          <a:p>
            <a:r>
              <a:rPr lang="en-US" dirty="0"/>
              <a:t> advocate for a peer they see being bullied</a:t>
            </a:r>
          </a:p>
          <a:p>
            <a:endParaRPr lang="en-US" dirty="0"/>
          </a:p>
          <a:p>
            <a:r>
              <a:rPr lang="en-US" b="1" dirty="0"/>
              <a:t>Talking Points:</a:t>
            </a:r>
            <a:endParaRPr lang="en-US" dirty="0"/>
          </a:p>
          <a:p>
            <a:r>
              <a:rPr lang="en-US" dirty="0"/>
              <a:t>Most students don’t like to see bullying, but they may not know what to do when it happens. As an advocate, learn how to use your strengths in order to effectively advocate for those who are targeted by bullying. Here are some ideas on how to advocate for peers you see being</a:t>
            </a:r>
            <a:r>
              <a:rPr lang="en-US" baseline="0" dirty="0"/>
              <a:t> bullied:</a:t>
            </a:r>
            <a:endParaRPr lang="en-US" dirty="0"/>
          </a:p>
          <a:p>
            <a:endParaRPr lang="en-US" dirty="0"/>
          </a:p>
          <a:p>
            <a:r>
              <a:rPr lang="en-US" dirty="0"/>
              <a:t>Be a friend! Watch out for those students who might need your help and have their backs. To be a friend, you can:</a:t>
            </a:r>
          </a:p>
          <a:p>
            <a:pPr marL="174708" indent="-174708">
              <a:buFont typeface="Arial" panose="020B0604020202020204" pitchFamily="34" charset="0"/>
              <a:buChar char="•"/>
            </a:pPr>
            <a:r>
              <a:rPr lang="en-US" dirty="0"/>
              <a:t>Sit by them at lunch</a:t>
            </a:r>
          </a:p>
          <a:p>
            <a:pPr marL="174708" indent="-174708">
              <a:buFont typeface="Arial" panose="020B0604020202020204" pitchFamily="34" charset="0"/>
              <a:buChar char="•"/>
            </a:pPr>
            <a:r>
              <a:rPr lang="en-US" dirty="0"/>
              <a:t>Talk with them in the hallway</a:t>
            </a:r>
          </a:p>
          <a:p>
            <a:pPr marL="174708" indent="-174708">
              <a:buFont typeface="Arial" panose="020B0604020202020204" pitchFamily="34" charset="0"/>
              <a:buChar char="•"/>
            </a:pPr>
            <a:r>
              <a:rPr lang="en-US" dirty="0"/>
              <a:t>Include them in group activities</a:t>
            </a:r>
          </a:p>
          <a:p>
            <a:pPr marL="174708" indent="-174708">
              <a:buFont typeface="Arial" panose="020B0604020202020204" pitchFamily="34" charset="0"/>
              <a:buChar char="•"/>
            </a:pPr>
            <a:r>
              <a:rPr lang="en-US" dirty="0"/>
              <a:t>Invite them to spend time with you</a:t>
            </a:r>
          </a:p>
          <a:p>
            <a:pPr marL="174708" indent="-174708">
              <a:buFont typeface="Arial" panose="020B0604020202020204" pitchFamily="34" charset="0"/>
              <a:buChar char="•"/>
            </a:pPr>
            <a:r>
              <a:rPr lang="en-US" dirty="0"/>
              <a:t>Listen to their concerns</a:t>
            </a:r>
          </a:p>
          <a:p>
            <a:pPr marL="174708" indent="-174708">
              <a:buFont typeface="Arial" panose="020B0604020202020204" pitchFamily="34" charset="0"/>
              <a:buChar char="•"/>
            </a:pPr>
            <a:r>
              <a:rPr lang="en-US" dirty="0"/>
              <a:t>Provide advice and support</a:t>
            </a:r>
          </a:p>
          <a:p>
            <a:endParaRPr lang="en-US" dirty="0"/>
          </a:p>
          <a:p>
            <a:r>
              <a:rPr lang="en-US" dirty="0"/>
              <a:t>If you know that someone is being teased, hurt, or harmed in any manner, you can:</a:t>
            </a:r>
          </a:p>
          <a:p>
            <a:pPr marL="174708" indent="-174708">
              <a:buFont typeface="Arial" panose="020B0604020202020204" pitchFamily="34" charset="0"/>
              <a:buChar char="•"/>
            </a:pPr>
            <a:r>
              <a:rPr lang="en-US" dirty="0"/>
              <a:t>Get them away from the situation.</a:t>
            </a:r>
          </a:p>
          <a:p>
            <a:pPr marL="174708" indent="-174708">
              <a:buFont typeface="Arial" panose="020B0604020202020204" pitchFamily="34" charset="0"/>
              <a:buChar char="•"/>
            </a:pPr>
            <a:r>
              <a:rPr lang="en-US" dirty="0"/>
              <a:t>Ask the person bullying to leave them alone (only if it feels safe to say something)</a:t>
            </a:r>
          </a:p>
          <a:p>
            <a:pPr marL="174708" indent="-174708">
              <a:buFont typeface="Arial" panose="020B0604020202020204" pitchFamily="34" charset="0"/>
              <a:buChar char="•"/>
            </a:pPr>
            <a:r>
              <a:rPr lang="en-US" dirty="0"/>
              <a:t>Let them know that everyone deserves to be safe.</a:t>
            </a:r>
          </a:p>
          <a:p>
            <a:pPr marL="174708" indent="-174708">
              <a:buFont typeface="Arial" panose="020B0604020202020204" pitchFamily="34" charset="0"/>
              <a:buChar char="•"/>
            </a:pPr>
            <a:r>
              <a:rPr lang="en-US" dirty="0"/>
              <a:t>Help them talk with adult.</a:t>
            </a:r>
          </a:p>
          <a:p>
            <a:pPr marL="174708" indent="-174708">
              <a:buFont typeface="Arial" panose="020B0604020202020204" pitchFamily="34" charset="0"/>
              <a:buChar char="•"/>
            </a:pPr>
            <a:r>
              <a:rPr lang="en-US" dirty="0"/>
              <a:t>Report it to an adult.</a:t>
            </a:r>
          </a:p>
          <a:p>
            <a:pPr marL="174708" indent="-174708">
              <a:buFont typeface="Arial" panose="020B0604020202020204" pitchFamily="34" charset="0"/>
              <a:buChar char="•"/>
            </a:pPr>
            <a:endParaRPr lang="en-US" dirty="0"/>
          </a:p>
          <a:p>
            <a:r>
              <a:rPr lang="en-US" dirty="0"/>
              <a:t>There are many ways to advocate for bullied peers. Most importantly, do something that will help make the bullying stop, make the person being bullied feel better, and </a:t>
            </a:r>
            <a:r>
              <a:rPr lang="en-US" baseline="0" dirty="0"/>
              <a:t>that is safe for you to do.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7577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978275" y="579438"/>
            <a:ext cx="2789238"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244699" y="1625600"/>
            <a:ext cx="5608320" cy="4728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b="1" dirty="0">
                <a:solidFill>
                  <a:prstClr val="black"/>
                </a:solidFill>
              </a:rPr>
              <a:t>Slide title</a:t>
            </a:r>
            <a:r>
              <a:rPr lang="en-US" dirty="0">
                <a:solidFill>
                  <a:prstClr val="black"/>
                </a:solidFill>
              </a:rPr>
              <a:t>: Student advocates quotes</a:t>
            </a:r>
          </a:p>
          <a:p>
            <a:pPr defTabSz="931774">
              <a:defRPr/>
            </a:pPr>
            <a:endParaRPr lang="en-US" dirty="0">
              <a:solidFill>
                <a:prstClr val="black"/>
              </a:solidFill>
            </a:endParaRPr>
          </a:p>
          <a:p>
            <a:pPr defTabSz="931774">
              <a:defRPr/>
            </a:pPr>
            <a:r>
              <a:rPr lang="en-US" b="1" dirty="0">
                <a:solidFill>
                  <a:prstClr val="black"/>
                </a:solidFill>
              </a:rPr>
              <a:t>Objective</a:t>
            </a:r>
            <a:r>
              <a:rPr lang="en-US" dirty="0">
                <a:solidFill>
                  <a:prstClr val="black"/>
                </a:solidFill>
              </a:rPr>
              <a:t>: To share the actions of students who advocate </a:t>
            </a:r>
          </a:p>
          <a:p>
            <a:pPr defTabSz="931774">
              <a:defRPr/>
            </a:pPr>
            <a:endParaRPr lang="en-US" dirty="0">
              <a:solidFill>
                <a:prstClr val="black"/>
              </a:solidFill>
            </a:endParaRPr>
          </a:p>
          <a:p>
            <a:pPr defTabSz="931774">
              <a:defRPr/>
            </a:pPr>
            <a:r>
              <a:rPr lang="en-US" b="1" dirty="0">
                <a:solidFill>
                  <a:prstClr val="black"/>
                </a:solidFill>
              </a:rPr>
              <a:t>Talking Points:</a:t>
            </a:r>
          </a:p>
          <a:p>
            <a:pPr defTabSz="931774">
              <a:defRPr/>
            </a:pPr>
            <a:endParaRPr lang="en-US" b="1" dirty="0">
              <a:solidFill>
                <a:prstClr val="black"/>
              </a:solidFill>
            </a:endParaRPr>
          </a:p>
          <a:p>
            <a:r>
              <a:rPr lang="en-US" altLang="en-US" dirty="0"/>
              <a:t>You have the power to help out your bullied peers. Many students who are advocates</a:t>
            </a:r>
            <a:r>
              <a:rPr lang="en-US" altLang="en-US" baseline="0" dirty="0"/>
              <a:t> say they </a:t>
            </a:r>
            <a:r>
              <a:rPr lang="en-US" altLang="en-US" dirty="0"/>
              <a:t>benefit from learning skills such as empathy, inclusion, leadership, and acceptance. Students who have been peer advocates said, “when I saw bullying happen, I…”</a:t>
            </a:r>
          </a:p>
          <a:p>
            <a:endParaRPr lang="en-US" altLang="en-US" dirty="0"/>
          </a:p>
          <a:p>
            <a:pPr marL="174708" indent="-174708">
              <a:buFont typeface="Arial" panose="020B0604020202020204" pitchFamily="34" charset="0"/>
              <a:buChar char="•"/>
            </a:pPr>
            <a:r>
              <a:rPr lang="en-US" altLang="en-US" dirty="0"/>
              <a:t>took action, instead of just doing nothing</a:t>
            </a:r>
          </a:p>
          <a:p>
            <a:pPr marL="174708" indent="-174708">
              <a:buFont typeface="Arial" panose="020B0604020202020204" pitchFamily="34" charset="0"/>
              <a:buChar char="•"/>
            </a:pPr>
            <a:r>
              <a:rPr lang="en-US" altLang="en-US" dirty="0"/>
              <a:t>told them to stop being so mean</a:t>
            </a:r>
          </a:p>
          <a:p>
            <a:pPr marL="174708" indent="-174708">
              <a:buFont typeface="Arial" panose="020B0604020202020204" pitchFamily="34" charset="0"/>
              <a:buChar char="•"/>
            </a:pPr>
            <a:r>
              <a:rPr lang="en-US" altLang="en-US" dirty="0"/>
              <a:t>told someone saying “that’s so retarded” hurts people with disabilities and is not acceptable</a:t>
            </a:r>
          </a:p>
          <a:p>
            <a:pPr marL="174708" indent="-174708">
              <a:buFont typeface="Arial" panose="020B0604020202020204" pitchFamily="34" charset="0"/>
              <a:buChar char="•"/>
            </a:pPr>
            <a:r>
              <a:rPr lang="en-US" altLang="en-US" dirty="0"/>
              <a:t>stepped in and told them to stop</a:t>
            </a:r>
          </a:p>
          <a:p>
            <a:pPr marL="174708" indent="-174708">
              <a:buFont typeface="Arial" panose="020B0604020202020204" pitchFamily="34" charset="0"/>
              <a:buChar char="•"/>
            </a:pPr>
            <a:r>
              <a:rPr lang="en-US" altLang="en-US" dirty="0"/>
              <a:t>privately told the person bullying that what they did wasn’t cool</a:t>
            </a:r>
          </a:p>
          <a:p>
            <a:pPr marL="174708" indent="-174708">
              <a:buFont typeface="Arial" panose="020B0604020202020204" pitchFamily="34" charset="0"/>
              <a:buChar char="•"/>
            </a:pPr>
            <a:r>
              <a:rPr lang="en-US" altLang="en-US" dirty="0"/>
              <a:t>told our mentor, who helped me know what to do the next time</a:t>
            </a:r>
          </a:p>
          <a:p>
            <a:pPr marL="174708" indent="-174708">
              <a:buFont typeface="Arial" panose="020B0604020202020204" pitchFamily="34" charset="0"/>
              <a:buChar char="•"/>
            </a:pPr>
            <a:r>
              <a:rPr lang="en-US" altLang="en-US" dirty="0"/>
              <a:t>stood up for myself when it was me who was bullied</a:t>
            </a:r>
          </a:p>
          <a:p>
            <a:endParaRPr lang="en-US" altLang="en-US" dirty="0"/>
          </a:p>
        </p:txBody>
      </p:sp>
      <p:sp>
        <p:nvSpPr>
          <p:cNvPr id="21508" name="Slide Number Placeholder 3"/>
          <p:cNvSpPr>
            <a:spLocks noGrp="1"/>
          </p:cNvSpPr>
          <p:nvPr>
            <p:ph type="sldNum" sz="quarter" idx="5"/>
          </p:nvPr>
        </p:nvSpPr>
        <p:spPr bwMode="auto">
          <a:xfrm>
            <a:off x="3853974" y="8712736"/>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a:t>Page - </a:t>
            </a:r>
            <a:fld id="{8CC4703A-0828-4ADF-AA18-338F10D61AB6}" type="slidenum">
              <a:rPr lang="en-US" altLang="en-US"/>
              <a:pPr>
                <a:defRPr/>
              </a:pPr>
              <a:t>5</a:t>
            </a:fld>
            <a:r>
              <a:rPr lang="en-US" altLang="en-US" dirty="0"/>
              <a:t> - </a:t>
            </a:r>
          </a:p>
        </p:txBody>
      </p:sp>
    </p:spTree>
    <p:extLst>
      <p:ext uri="{BB962C8B-B14F-4D97-AF65-F5344CB8AC3E}">
        <p14:creationId xmlns:p14="http://schemas.microsoft.com/office/powerpoint/2010/main" val="287205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978275" y="579438"/>
            <a:ext cx="2789238"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408393" y="1399837"/>
            <a:ext cx="5608320" cy="43510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b="1" dirty="0">
                <a:solidFill>
                  <a:prstClr val="black"/>
                </a:solidFill>
              </a:rPr>
              <a:t>Slide title: </a:t>
            </a:r>
            <a:r>
              <a:rPr lang="en-US" dirty="0">
                <a:solidFill>
                  <a:prstClr val="black"/>
                </a:solidFill>
              </a:rPr>
              <a:t>What is self-advocacy?</a:t>
            </a:r>
          </a:p>
          <a:p>
            <a:pPr defTabSz="931774">
              <a:defRPr/>
            </a:pPr>
            <a:endParaRPr lang="en-US" b="1" dirty="0">
              <a:solidFill>
                <a:prstClr val="black"/>
              </a:solidFill>
            </a:endParaRPr>
          </a:p>
          <a:p>
            <a:pPr defTabSz="931774">
              <a:defRPr/>
            </a:pPr>
            <a:r>
              <a:rPr lang="en-US" b="1" dirty="0">
                <a:solidFill>
                  <a:prstClr val="black"/>
                </a:solidFill>
              </a:rPr>
              <a:t>Objective: </a:t>
            </a:r>
            <a:r>
              <a:rPr lang="en-US" dirty="0">
                <a:solidFill>
                  <a:prstClr val="black"/>
                </a:solidFill>
              </a:rPr>
              <a:t>Provide an overview of self-advocacy </a:t>
            </a:r>
          </a:p>
          <a:p>
            <a:pPr defTabSz="931774">
              <a:defRPr/>
            </a:pPr>
            <a:endParaRPr lang="en-US" dirty="0">
              <a:solidFill>
                <a:prstClr val="black"/>
              </a:solidFill>
            </a:endParaRPr>
          </a:p>
          <a:p>
            <a:pPr defTabSz="931774">
              <a:defRPr/>
            </a:pPr>
            <a:r>
              <a:rPr lang="en-US" b="1" dirty="0">
                <a:solidFill>
                  <a:prstClr val="black"/>
                </a:solidFill>
              </a:rPr>
              <a:t>Talking Points:</a:t>
            </a:r>
          </a:p>
          <a:p>
            <a:endParaRPr lang="en-US" altLang="en-US" dirty="0"/>
          </a:p>
          <a:p>
            <a:r>
              <a:rPr lang="en-US" altLang="en-US" dirty="0"/>
              <a:t>We now know</a:t>
            </a:r>
            <a:r>
              <a:rPr lang="en-US" altLang="en-US" baseline="0" dirty="0"/>
              <a:t> how you can advocate for others, but let’s learn how you can advocate for yourself. </a:t>
            </a:r>
          </a:p>
          <a:p>
            <a:endParaRPr lang="en-US" altLang="en-US" baseline="0" dirty="0"/>
          </a:p>
          <a:p>
            <a:r>
              <a:rPr lang="en-US" altLang="en-US" dirty="0"/>
              <a:t>What does it mean to advocate for yourself?</a:t>
            </a:r>
          </a:p>
          <a:p>
            <a:endParaRPr lang="en-US" altLang="en-US" dirty="0"/>
          </a:p>
          <a:p>
            <a:r>
              <a:rPr lang="en-US" altLang="en-US" dirty="0"/>
              <a:t>Self-advocacy means communicating on</a:t>
            </a:r>
            <a:r>
              <a:rPr lang="en-US" altLang="en-US" baseline="0" dirty="0"/>
              <a:t> your own behalf</a:t>
            </a:r>
            <a:r>
              <a:rPr lang="en-US" altLang="en-US" dirty="0"/>
              <a:t>, letting others know what you need, and taking action in a direct and respectful manner.</a:t>
            </a:r>
          </a:p>
          <a:p>
            <a:endParaRPr lang="en-US" altLang="en-US" dirty="0"/>
          </a:p>
          <a:p>
            <a:r>
              <a:rPr lang="en-US" altLang="en-US" dirty="0"/>
              <a:t>Being your own advocate means that you ask for what you need while respecting the needs of others. For example, if you are at a store and a clerk ignores you, you are able to ask in a polite way to be served.</a:t>
            </a:r>
          </a:p>
          <a:p>
            <a:endParaRPr lang="en-US" altLang="en-US" dirty="0"/>
          </a:p>
          <a:p>
            <a:endParaRPr lang="en-US" altLang="en-US" dirty="0"/>
          </a:p>
        </p:txBody>
      </p:sp>
      <p:sp>
        <p:nvSpPr>
          <p:cNvPr id="23556" name="Slide Number Placeholder 3"/>
          <p:cNvSpPr>
            <a:spLocks noGrp="1"/>
          </p:cNvSpPr>
          <p:nvPr>
            <p:ph type="sldNum" sz="quarter" idx="5"/>
          </p:nvPr>
        </p:nvSpPr>
        <p:spPr bwMode="auto">
          <a:xfrm>
            <a:off x="3972560" y="8701013"/>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a:t>Page - </a:t>
            </a:r>
            <a:fld id="{8CC4703A-0828-4ADF-AA18-338F10D61AB6}" type="slidenum">
              <a:rPr lang="en-US" altLang="en-US"/>
              <a:pPr>
                <a:defRPr/>
              </a:pPr>
              <a:t>6</a:t>
            </a:fld>
            <a:r>
              <a:rPr lang="en-US" altLang="en-US" dirty="0"/>
              <a:t> - </a:t>
            </a:r>
          </a:p>
        </p:txBody>
      </p:sp>
    </p:spTree>
    <p:extLst>
      <p:ext uri="{BB962C8B-B14F-4D97-AF65-F5344CB8AC3E}">
        <p14:creationId xmlns:p14="http://schemas.microsoft.com/office/powerpoint/2010/main" val="6733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978275" y="579438"/>
            <a:ext cx="2789238"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314647" y="1368786"/>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 title: </a:t>
            </a:r>
            <a:r>
              <a:rPr lang="en-US" altLang="en-US" dirty="0"/>
              <a:t>Connection between self-advocacy and </a:t>
            </a:r>
          </a:p>
          <a:p>
            <a:r>
              <a:rPr lang="en-US" altLang="en-US" dirty="0"/>
              <a:t>bullying prevention</a:t>
            </a:r>
          </a:p>
          <a:p>
            <a:endParaRPr lang="en-US" altLang="en-US" dirty="0"/>
          </a:p>
          <a:p>
            <a:r>
              <a:rPr lang="en-US" altLang="en-US" b="1" dirty="0"/>
              <a:t>Objective: </a:t>
            </a:r>
            <a:r>
              <a:rPr lang="en-US" altLang="en-US" dirty="0"/>
              <a:t>Identify how self-advocacy relates to </a:t>
            </a:r>
          </a:p>
          <a:p>
            <a:r>
              <a:rPr lang="en-US" altLang="en-US" dirty="0"/>
              <a:t>bullying prevention</a:t>
            </a:r>
          </a:p>
          <a:p>
            <a:endParaRPr lang="en-US" altLang="en-US" dirty="0"/>
          </a:p>
          <a:p>
            <a:r>
              <a:rPr lang="en-US" altLang="en-US" b="1" dirty="0"/>
              <a:t>Talking Points:</a:t>
            </a:r>
          </a:p>
          <a:p>
            <a:endParaRPr lang="en-US" altLang="en-US" dirty="0"/>
          </a:p>
          <a:p>
            <a:r>
              <a:rPr lang="en-US" altLang="en-US" dirty="0"/>
              <a:t>Self-</a:t>
            </a:r>
            <a:r>
              <a:rPr lang="en-US" altLang="en-US" baseline="0" dirty="0"/>
              <a:t>a</a:t>
            </a:r>
            <a:r>
              <a:rPr lang="en-US" altLang="en-US" dirty="0"/>
              <a:t>dvocacy—asking for what you need while respecting the needs of others—empowers students to protect themselves from bullying. </a:t>
            </a:r>
          </a:p>
          <a:p>
            <a:endParaRPr lang="en-US" altLang="en-US" dirty="0"/>
          </a:p>
          <a:p>
            <a:r>
              <a:rPr lang="en-US" altLang="en-US" dirty="0"/>
              <a:t>Why is this skill important? Self-advocacy helps you:</a:t>
            </a:r>
          </a:p>
          <a:p>
            <a:pPr marL="174708" indent="-174708">
              <a:buFont typeface="Arial" panose="020B0604020202020204" pitchFamily="34" charset="0"/>
              <a:buChar char="•"/>
            </a:pPr>
            <a:r>
              <a:rPr lang="en-US" altLang="en-US" dirty="0"/>
              <a:t>Obtain what is helpful for you</a:t>
            </a:r>
          </a:p>
          <a:p>
            <a:pPr marL="174708" indent="-174708">
              <a:buFont typeface="Arial" panose="020B0604020202020204" pitchFamily="34" charset="0"/>
              <a:buChar char="•"/>
            </a:pPr>
            <a:r>
              <a:rPr lang="en-US" altLang="en-US" dirty="0"/>
              <a:t>Be involved in the decision-making process</a:t>
            </a:r>
          </a:p>
          <a:p>
            <a:pPr marL="174708" indent="-174708">
              <a:buFont typeface="Arial" panose="020B0604020202020204" pitchFamily="34" charset="0"/>
              <a:buChar char="•"/>
            </a:pPr>
            <a:r>
              <a:rPr lang="en-US" altLang="en-US" dirty="0"/>
              <a:t>Learn to say no and be okay with it</a:t>
            </a:r>
          </a:p>
          <a:p>
            <a:pPr marL="174708" indent="-174708">
              <a:buFont typeface="Arial" panose="020B0604020202020204" pitchFamily="34" charset="0"/>
              <a:buChar char="•"/>
            </a:pPr>
            <a:r>
              <a:rPr lang="en-US" altLang="en-US" dirty="0"/>
              <a:t>Respectfully express disagreement or different opinion</a:t>
            </a:r>
          </a:p>
          <a:p>
            <a:pPr marL="174708" indent="-174708">
              <a:buFont typeface="Arial" panose="020B0604020202020204" pitchFamily="34" charset="0"/>
              <a:buChar char="•"/>
            </a:pPr>
            <a:r>
              <a:rPr lang="en-US" altLang="en-US" dirty="0"/>
              <a:t>Help prevent any bullying you’re experiencing</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endParaRPr lang="en-US" altLang="en-US" dirty="0"/>
          </a:p>
          <a:p>
            <a:endParaRPr lang="en-US" altLang="en-US" dirty="0"/>
          </a:p>
          <a:p>
            <a:r>
              <a:rPr lang="en-US" altLang="en-US" dirty="0"/>
              <a:t> </a:t>
            </a:r>
          </a:p>
          <a:p>
            <a:endParaRPr lang="en-US" altLang="en-US" dirty="0"/>
          </a:p>
        </p:txBody>
      </p:sp>
      <p:sp>
        <p:nvSpPr>
          <p:cNvPr id="16388" name="Slide Number Placeholder 3"/>
          <p:cNvSpPr>
            <a:spLocks noGrp="1"/>
          </p:cNvSpPr>
          <p:nvPr>
            <p:ph type="sldNum" sz="quarter" idx="5"/>
          </p:nvPr>
        </p:nvSpPr>
        <p:spPr bwMode="auto">
          <a:xfrm>
            <a:off x="3972560" y="8724459"/>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a:t>Page - </a:t>
            </a:r>
            <a:fld id="{8CC4703A-0828-4ADF-AA18-338F10D61AB6}" type="slidenum">
              <a:rPr lang="en-US" altLang="en-US"/>
              <a:pPr>
                <a:defRPr/>
              </a:pPr>
              <a:t>7</a:t>
            </a:fld>
            <a:r>
              <a:rPr lang="en-US" altLang="en-US" dirty="0"/>
              <a:t> - </a:t>
            </a:r>
          </a:p>
        </p:txBody>
      </p:sp>
    </p:spTree>
    <p:extLst>
      <p:ext uri="{BB962C8B-B14F-4D97-AF65-F5344CB8AC3E}">
        <p14:creationId xmlns:p14="http://schemas.microsoft.com/office/powerpoint/2010/main" val="280790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9263" y="288925"/>
            <a:ext cx="2217737" cy="1662113"/>
          </a:xfrm>
        </p:spPr>
      </p:sp>
      <p:sp>
        <p:nvSpPr>
          <p:cNvPr id="3" name="Notes Placeholder 2"/>
          <p:cNvSpPr>
            <a:spLocks noGrp="1"/>
          </p:cNvSpPr>
          <p:nvPr>
            <p:ph type="body" idx="1"/>
          </p:nvPr>
        </p:nvSpPr>
        <p:spPr>
          <a:xfrm>
            <a:off x="221997" y="1120127"/>
            <a:ext cx="6543039" cy="7351218"/>
          </a:xfrm>
        </p:spPr>
        <p:txBody>
          <a:bodyPr/>
          <a:lstStyle/>
          <a:p>
            <a:pPr defTabSz="931774">
              <a:defRPr/>
            </a:pPr>
            <a:r>
              <a:rPr lang="en-US" altLang="en-US" b="1" dirty="0">
                <a:solidFill>
                  <a:prstClr val="black"/>
                </a:solidFill>
              </a:rPr>
              <a:t>Slide title: </a:t>
            </a:r>
            <a:r>
              <a:rPr lang="en-US" altLang="en-US" sz="1000" dirty="0">
                <a:solidFill>
                  <a:prstClr val="black"/>
                </a:solidFill>
              </a:rPr>
              <a:t>How to become a self-advocate</a:t>
            </a:r>
          </a:p>
          <a:p>
            <a:pPr defTabSz="931774">
              <a:defRPr/>
            </a:pPr>
            <a:r>
              <a:rPr lang="en-US" altLang="en-US" b="1" dirty="0">
                <a:solidFill>
                  <a:prstClr val="black"/>
                </a:solidFill>
              </a:rPr>
              <a:t>Objective</a:t>
            </a:r>
            <a:r>
              <a:rPr lang="en-US" altLang="en-US" sz="1000" b="1" dirty="0">
                <a:solidFill>
                  <a:prstClr val="black"/>
                </a:solidFill>
              </a:rPr>
              <a:t>: </a:t>
            </a:r>
            <a:r>
              <a:rPr lang="en-US" altLang="en-US" sz="1000" dirty="0">
                <a:solidFill>
                  <a:prstClr val="black"/>
                </a:solidFill>
              </a:rPr>
              <a:t>Identify ideas on how students can advocate </a:t>
            </a:r>
          </a:p>
          <a:p>
            <a:pPr defTabSz="931774">
              <a:defRPr/>
            </a:pPr>
            <a:r>
              <a:rPr lang="en-US" altLang="en-US" sz="1000" dirty="0">
                <a:solidFill>
                  <a:prstClr val="black"/>
                </a:solidFill>
              </a:rPr>
              <a:t>for themselves if they are being bullied</a:t>
            </a:r>
          </a:p>
          <a:p>
            <a:pPr defTabSz="931774">
              <a:defRPr/>
            </a:pPr>
            <a:r>
              <a:rPr lang="en-US" altLang="en-US" b="1" dirty="0">
                <a:solidFill>
                  <a:prstClr val="black"/>
                </a:solidFill>
              </a:rPr>
              <a:t>Talking Points:</a:t>
            </a:r>
            <a:endParaRPr lang="en-US" altLang="en-US" sz="1000" dirty="0">
              <a:solidFill>
                <a:prstClr val="black"/>
              </a:solidFill>
            </a:endParaRPr>
          </a:p>
          <a:p>
            <a:pPr defTabSz="931774">
              <a:defRPr/>
            </a:pPr>
            <a:endParaRPr lang="en-US" altLang="en-US" sz="800" dirty="0">
              <a:solidFill>
                <a:prstClr val="black"/>
              </a:solidFill>
            </a:endParaRPr>
          </a:p>
          <a:p>
            <a:pPr>
              <a:defRPr/>
            </a:pPr>
            <a:r>
              <a:rPr lang="en-US" altLang="en-US" sz="1000" dirty="0">
                <a:solidFill>
                  <a:prstClr val="black"/>
                </a:solidFill>
              </a:rPr>
              <a:t>Steps to take</a:t>
            </a:r>
          </a:p>
          <a:p>
            <a:pPr defTabSz="931774">
              <a:defRPr/>
            </a:pPr>
            <a:endParaRPr lang="en-US" altLang="en-US" sz="1000" dirty="0">
              <a:solidFill>
                <a:prstClr val="black"/>
              </a:solidFill>
            </a:endParaRPr>
          </a:p>
          <a:p>
            <a:pPr defTabSz="931774">
              <a:defRPr/>
            </a:pPr>
            <a:r>
              <a:rPr lang="en-US" altLang="en-US" sz="1000" dirty="0">
                <a:solidFill>
                  <a:prstClr val="black"/>
                </a:solidFill>
              </a:rPr>
              <a:t>1) Know that students have the right to be safe</a:t>
            </a:r>
          </a:p>
          <a:p>
            <a:pPr marL="174708" indent="-174708" defTabSz="931774">
              <a:buFont typeface="Arial" panose="020B0604020202020204" pitchFamily="34" charset="0"/>
              <a:buChar char="•"/>
              <a:defRPr/>
            </a:pPr>
            <a:r>
              <a:rPr lang="en-US" altLang="en-US" sz="1000" dirty="0">
                <a:solidFill>
                  <a:prstClr val="black"/>
                </a:solidFill>
              </a:rPr>
              <a:t>Every student has the right to be safe at school. Each state has different laws and policies on bullying, along with requirements on how schools should respond, including having a school policy. Visit StopBullying.gov to check your state’s legislation on bullying. Students might have additional protections under federal law if you are being bullied because of your race, color, national origin, sex, religion, or disability. Your school probably has bullying prevention policies. These are often printed in the school handbook or posted on the school website. </a:t>
            </a:r>
          </a:p>
          <a:p>
            <a:pPr defTabSz="931774">
              <a:defRPr/>
            </a:pPr>
            <a:r>
              <a:rPr lang="en-US" altLang="en-US" sz="1000" dirty="0">
                <a:solidFill>
                  <a:prstClr val="black"/>
                </a:solidFill>
              </a:rPr>
              <a:t>2) Express what you want</a:t>
            </a:r>
          </a:p>
          <a:p>
            <a:pPr marL="174708" indent="-174708" defTabSz="931774">
              <a:buFont typeface="Arial" panose="020B0604020202020204" pitchFamily="34" charset="0"/>
              <a:buChar char="•"/>
              <a:defRPr/>
            </a:pPr>
            <a:r>
              <a:rPr lang="en-US" altLang="en-US" sz="1000" dirty="0">
                <a:solidFill>
                  <a:prstClr val="black"/>
                </a:solidFill>
              </a:rPr>
              <a:t>Your opinion matters! When students are involved in the solution, sharing their own ideas, that means that there is a better chance of the response strategy being realistic, fit the need, and being effective.</a:t>
            </a:r>
          </a:p>
          <a:p>
            <a:pPr defTabSz="931774">
              <a:defRPr/>
            </a:pPr>
            <a:r>
              <a:rPr lang="en-US" altLang="en-US" sz="1000" dirty="0">
                <a:solidFill>
                  <a:prstClr val="black"/>
                </a:solidFill>
              </a:rPr>
              <a:t>3) Involve an adult</a:t>
            </a:r>
          </a:p>
          <a:p>
            <a:pPr marL="174708" indent="-174708" defTabSz="931774">
              <a:buFont typeface="Arial" panose="020B0604020202020204" pitchFamily="34" charset="0"/>
              <a:buChar char="•"/>
              <a:defRPr/>
            </a:pPr>
            <a:r>
              <a:rPr lang="en-US" altLang="en-US" sz="1000" dirty="0">
                <a:solidFill>
                  <a:prstClr val="black"/>
                </a:solidFill>
              </a:rPr>
              <a:t>If you are being bullied, you can take back control, but you don’t have to do it on your own. Begin taking back control by talking to your parent or an adult you can trust. It can also be someone at school, such as a teacher, administrator, or designated bullying liaison. When talking with an adult, remember these steps: 1) tell them about the bullying and how it makes you feel, 2) let them know that you want the bullying to stop, 3) ask what can be done so you feel safe, and 4) identify strategies to manage the bullying that you can take together.</a:t>
            </a:r>
          </a:p>
          <a:p>
            <a:pPr defTabSz="931774">
              <a:defRPr/>
            </a:pPr>
            <a:endParaRPr lang="en-US" altLang="en-US" sz="1000" dirty="0">
              <a:solidFill>
                <a:prstClr val="black"/>
              </a:solidFill>
            </a:endParaRPr>
          </a:p>
          <a:p>
            <a:pPr defTabSz="931774">
              <a:defRPr/>
            </a:pPr>
            <a:r>
              <a:rPr lang="en-US" altLang="en-US" sz="1000" dirty="0">
                <a:solidFill>
                  <a:prstClr val="black"/>
                </a:solidFill>
              </a:rPr>
              <a:t>Reactions to avoid:</a:t>
            </a:r>
          </a:p>
          <a:p>
            <a:pPr marL="232943" indent="-232943" defTabSz="931774">
              <a:buFont typeface="Arial" panose="020B0604020202020204" pitchFamily="34" charset="0"/>
              <a:buAutoNum type="arabicParenR"/>
              <a:defRPr/>
            </a:pPr>
            <a:r>
              <a:rPr lang="en-US" altLang="en-US" sz="1000" dirty="0">
                <a:solidFill>
                  <a:prstClr val="black"/>
                </a:solidFill>
              </a:rPr>
              <a:t>Ignore what’s happening</a:t>
            </a:r>
          </a:p>
          <a:p>
            <a:pPr marL="174708" indent="-174708" defTabSz="931774">
              <a:buFont typeface="Arial" panose="020B0604020202020204" pitchFamily="34" charset="0"/>
              <a:buChar char="•"/>
              <a:defRPr/>
            </a:pPr>
            <a:r>
              <a:rPr lang="en-US" altLang="en-US" sz="1000" dirty="0">
                <a:solidFill>
                  <a:prstClr val="black"/>
                </a:solidFill>
              </a:rPr>
              <a:t>Lots of kids try and pretend that they are okay, that the bullying is not affecting them. Or they try to avoid or ignore the person bullying you. But it can be difficult to ignore someone who is sitting behind you on the bus or next to you in class. You have the right to be safe. It’s best to try to figure out ways to fix the problem, rather than avoid it.</a:t>
            </a:r>
          </a:p>
          <a:p>
            <a:pPr defTabSz="931774">
              <a:defRPr/>
            </a:pPr>
            <a:endParaRPr lang="en-US" altLang="en-US" sz="1000" dirty="0">
              <a:solidFill>
                <a:prstClr val="black"/>
              </a:solidFill>
            </a:endParaRPr>
          </a:p>
          <a:p>
            <a:pPr defTabSz="931774">
              <a:defRPr/>
            </a:pPr>
            <a:r>
              <a:rPr lang="en-US" altLang="en-US" sz="1000" dirty="0">
                <a:solidFill>
                  <a:prstClr val="black"/>
                </a:solidFill>
              </a:rPr>
              <a:t>2) Fight back</a:t>
            </a:r>
          </a:p>
          <a:p>
            <a:pPr marL="174708" indent="-174708" defTabSz="931774">
              <a:buFont typeface="Arial" panose="020B0604020202020204" pitchFamily="34" charset="0"/>
              <a:buChar char="•"/>
              <a:defRPr/>
            </a:pPr>
            <a:r>
              <a:rPr lang="en-US" altLang="en-US" sz="1000" dirty="0">
                <a:solidFill>
                  <a:prstClr val="black"/>
                </a:solidFill>
              </a:rPr>
              <a:t>If you ever feel like fighting back, DON’T! Trying to get even with someone who bullies is never a good idea. If you fight back, the bullying will likely become much worse. And the adults may see you as part of the problem.</a:t>
            </a:r>
          </a:p>
          <a:p>
            <a:pPr defTabSz="931774">
              <a:defRPr/>
            </a:pPr>
            <a:endParaRPr lang="en-US" altLang="en-US" sz="1000" dirty="0">
              <a:solidFill>
                <a:prstClr val="black"/>
              </a:solidFill>
            </a:endParaRPr>
          </a:p>
          <a:p>
            <a:pPr defTabSz="931774">
              <a:defRPr/>
            </a:pPr>
            <a:r>
              <a:rPr lang="en-US" altLang="en-US" sz="1000" dirty="0">
                <a:solidFill>
                  <a:prstClr val="black"/>
                </a:solidFill>
              </a:rPr>
              <a:t>3) Do something back to the person bullying you</a:t>
            </a:r>
          </a:p>
          <a:p>
            <a:pPr marL="174708" indent="-174708" defTabSz="931774">
              <a:buFont typeface="Arial" panose="020B0604020202020204" pitchFamily="34" charset="0"/>
              <a:buChar char="•"/>
              <a:defRPr/>
            </a:pPr>
            <a:r>
              <a:rPr lang="en-US" altLang="en-US" sz="1000" dirty="0">
                <a:solidFill>
                  <a:prstClr val="black"/>
                </a:solidFill>
              </a:rPr>
              <a:t>You may want to respond with your own negative behavior, such as calling someone a name or saying something mean about them, but know that this can create more harm and escalate the situation. </a:t>
            </a:r>
          </a:p>
          <a:p>
            <a:pPr defTabSz="931774">
              <a:defRPr/>
            </a:pPr>
            <a:endParaRPr lang="en-US" altLang="en-US" sz="1000" dirty="0">
              <a:solidFill>
                <a:prstClr val="black"/>
              </a:solidFill>
            </a:endParaRPr>
          </a:p>
          <a:p>
            <a:pPr defTabSz="931774">
              <a:defRPr/>
            </a:pPr>
            <a:r>
              <a:rPr lang="en-US" altLang="en-US" sz="1000" dirty="0">
                <a:solidFill>
                  <a:prstClr val="black"/>
                </a:solidFill>
              </a:rPr>
              <a:t> </a:t>
            </a:r>
          </a:p>
          <a:p>
            <a:pPr defTabSz="931774">
              <a:defRPr/>
            </a:pPr>
            <a:endParaRPr lang="en-US" altLang="en-US" sz="1000" dirty="0">
              <a:solidFill>
                <a:prstClr val="black"/>
              </a:solidFill>
            </a:endParaRPr>
          </a:p>
          <a:p>
            <a:endParaRPr lang="en-US" sz="1000" dirty="0"/>
          </a:p>
        </p:txBody>
      </p:sp>
      <p:sp>
        <p:nvSpPr>
          <p:cNvPr id="4" name="Slide Number Placeholder 3"/>
          <p:cNvSpPr>
            <a:spLocks noGrp="1"/>
          </p:cNvSpPr>
          <p:nvPr>
            <p:ph type="sldNum" sz="quarter" idx="10"/>
          </p:nvPr>
        </p:nvSpPr>
        <p:spPr>
          <a:xfrm>
            <a:off x="3972560" y="8724460"/>
            <a:ext cx="3037840" cy="466433"/>
          </a:xfrm>
          <a:prstGeom prst="rect">
            <a:avLst/>
          </a:prstGeom>
        </p:spPr>
        <p:txBody>
          <a:bodyPr/>
          <a:lstStyle/>
          <a:p>
            <a:pPr>
              <a:defRPr/>
            </a:pPr>
            <a:r>
              <a:rPr lang="en-US" altLang="en-US" dirty="0"/>
              <a:t>Page - </a:t>
            </a:r>
            <a:fld id="{8CC4703A-0828-4ADF-AA18-338F10D61AB6}" type="slidenum">
              <a:rPr lang="en-US" altLang="en-US"/>
              <a:pPr>
                <a:defRPr/>
              </a:pPr>
              <a:t>8</a:t>
            </a:fld>
            <a:r>
              <a:rPr lang="en-US" altLang="en-US" dirty="0"/>
              <a:t> - </a:t>
            </a:r>
          </a:p>
        </p:txBody>
      </p:sp>
    </p:spTree>
    <p:extLst>
      <p:ext uri="{BB962C8B-B14F-4D97-AF65-F5344CB8AC3E}">
        <p14:creationId xmlns:p14="http://schemas.microsoft.com/office/powerpoint/2010/main" val="314523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78275" y="579438"/>
            <a:ext cx="2789238"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338523" y="1322463"/>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a:solidFill>
                  <a:prstClr val="black"/>
                </a:solidFill>
              </a:rPr>
              <a:t>Slide title: </a:t>
            </a:r>
            <a:r>
              <a:rPr lang="en-US" altLang="en-US" dirty="0">
                <a:solidFill>
                  <a:prstClr val="black"/>
                </a:solidFill>
              </a:rPr>
              <a:t>Discussion question </a:t>
            </a:r>
          </a:p>
          <a:p>
            <a:pPr defTabSz="931774">
              <a:defRPr/>
            </a:pPr>
            <a:endParaRPr lang="en-US" altLang="en-US" dirty="0">
              <a:solidFill>
                <a:prstClr val="black"/>
              </a:solidFill>
            </a:endParaRPr>
          </a:p>
          <a:p>
            <a:pPr defTabSz="931774">
              <a:defRPr/>
            </a:pPr>
            <a:r>
              <a:rPr lang="en-US" altLang="en-US" b="1" dirty="0">
                <a:solidFill>
                  <a:prstClr val="black"/>
                </a:solidFill>
              </a:rPr>
              <a:t>Objective: </a:t>
            </a:r>
            <a:r>
              <a:rPr lang="en-US" altLang="en-US" dirty="0">
                <a:solidFill>
                  <a:prstClr val="black"/>
                </a:solidFill>
              </a:rPr>
              <a:t>Identify ways students can advocate for </a:t>
            </a:r>
          </a:p>
          <a:p>
            <a:pPr defTabSz="931774">
              <a:defRPr/>
            </a:pPr>
            <a:r>
              <a:rPr lang="en-US" altLang="en-US" dirty="0">
                <a:solidFill>
                  <a:prstClr val="black"/>
                </a:solidFill>
              </a:rPr>
              <a:t>themselves</a:t>
            </a:r>
          </a:p>
          <a:p>
            <a:pPr defTabSz="931774">
              <a:defRPr/>
            </a:pPr>
            <a:endParaRPr lang="en-US" altLang="en-US" dirty="0">
              <a:solidFill>
                <a:prstClr val="black"/>
              </a:solidFill>
            </a:endParaRPr>
          </a:p>
          <a:p>
            <a:pPr defTabSz="931774">
              <a:defRPr/>
            </a:pPr>
            <a:endParaRPr lang="en-US" altLang="en-US" dirty="0">
              <a:solidFill>
                <a:prstClr val="black"/>
              </a:solidFill>
            </a:endParaRPr>
          </a:p>
          <a:p>
            <a:pPr defTabSz="931774">
              <a:defRPr/>
            </a:pPr>
            <a:endParaRPr lang="en-US" altLang="en-US" dirty="0">
              <a:solidFill>
                <a:prstClr val="black"/>
              </a:solidFill>
            </a:endParaRPr>
          </a:p>
          <a:p>
            <a:pPr defTabSz="931774">
              <a:defRPr/>
            </a:pPr>
            <a:r>
              <a:rPr lang="en-US" altLang="en-US" b="1" dirty="0">
                <a:solidFill>
                  <a:prstClr val="black"/>
                </a:solidFill>
              </a:rPr>
              <a:t>Talking Points: </a:t>
            </a:r>
            <a:r>
              <a:rPr lang="en-US" altLang="en-US" dirty="0"/>
              <a:t>If you were being bullied, what</a:t>
            </a:r>
            <a:r>
              <a:rPr lang="en-US" altLang="en-US" baseline="0" dirty="0"/>
              <a:t> would you want your peers to do to help you out? What are ways to advocate for yourself?</a:t>
            </a:r>
            <a:endParaRPr lang="en-US" altLang="en-US" dirty="0"/>
          </a:p>
        </p:txBody>
      </p:sp>
      <p:sp>
        <p:nvSpPr>
          <p:cNvPr id="25604" name="Slide Number Placeholder 3"/>
          <p:cNvSpPr>
            <a:spLocks noGrp="1"/>
          </p:cNvSpPr>
          <p:nvPr>
            <p:ph type="sldNum" sz="quarter" idx="5"/>
          </p:nvPr>
        </p:nvSpPr>
        <p:spPr bwMode="auto">
          <a:xfrm>
            <a:off x="3972560" y="8689290"/>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a:t>Page - </a:t>
            </a:r>
            <a:fld id="{8CC4703A-0828-4ADF-AA18-338F10D61AB6}" type="slidenum">
              <a:rPr lang="en-US" altLang="en-US"/>
              <a:pPr>
                <a:defRPr/>
              </a:pPr>
              <a:t>9</a:t>
            </a:fld>
            <a:r>
              <a:rPr lang="en-US" altLang="en-US" dirty="0"/>
              <a:t> - </a:t>
            </a:r>
          </a:p>
        </p:txBody>
      </p:sp>
    </p:spTree>
    <p:extLst>
      <p:ext uri="{BB962C8B-B14F-4D97-AF65-F5344CB8AC3E}">
        <p14:creationId xmlns:p14="http://schemas.microsoft.com/office/powerpoint/2010/main" val="233654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7707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8683825-ED22-4D1F-9AF6-50422FBFB089}" type="datetimeFigureOut">
              <a:rPr lang="en-US" altLang="en-US"/>
              <a:pPr>
                <a:defRPr/>
              </a:pPr>
              <a:t>11/29/2023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0E48FF-7A2A-442B-9A37-195A6D783E09}" type="slidenum">
              <a:rPr lang="en-US" altLang="en-US"/>
              <a:pPr>
                <a:defRPr/>
              </a:pPr>
              <a:t>‹#›</a:t>
            </a:fld>
            <a:endParaRPr lang="en-US" altLang="en-US"/>
          </a:p>
        </p:txBody>
      </p:sp>
    </p:spTree>
    <p:extLst>
      <p:ext uri="{BB962C8B-B14F-4D97-AF65-F5344CB8AC3E}">
        <p14:creationId xmlns:p14="http://schemas.microsoft.com/office/powerpoint/2010/main" val="228946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8C8DCB-356D-449C-9131-535608524E58}" type="datetimeFigureOut">
              <a:rPr lang="en-US" altLang="en-US"/>
              <a:pPr>
                <a:defRPr/>
              </a:pPr>
              <a:t>11/29/2023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10168-B113-4F25-8263-DCE8F73C2D4F}" type="slidenum">
              <a:rPr lang="en-US" altLang="en-US"/>
              <a:pPr>
                <a:defRPr/>
              </a:pPr>
              <a:t>‹#›</a:t>
            </a:fld>
            <a:endParaRPr lang="en-US" altLang="en-US"/>
          </a:p>
        </p:txBody>
      </p:sp>
    </p:spTree>
    <p:extLst>
      <p:ext uri="{BB962C8B-B14F-4D97-AF65-F5344CB8AC3E}">
        <p14:creationId xmlns:p14="http://schemas.microsoft.com/office/powerpoint/2010/main" val="107355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8650" y="222331"/>
            <a:ext cx="78867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3802685-B729-4AB5-A5C4-AEC7A5329C1C}" type="slidenum">
              <a:rPr lang="en-US" altLang="en-US"/>
              <a:pPr>
                <a:defRPr/>
              </a:pPr>
              <a:t>‹#›</a:t>
            </a:fld>
            <a:endParaRPr lang="en-US" altLang="en-US"/>
          </a:p>
        </p:txBody>
      </p:sp>
    </p:spTree>
    <p:extLst>
      <p:ext uri="{BB962C8B-B14F-4D97-AF65-F5344CB8AC3E}">
        <p14:creationId xmlns:p14="http://schemas.microsoft.com/office/powerpoint/2010/main" val="408454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4ACEFBF-27B0-4F60-8A06-6DFB68B2E82A}" type="slidenum">
              <a:rPr lang="en-US" altLang="en-US"/>
              <a:pPr>
                <a:defRPr/>
              </a:pPr>
              <a:t>‹#›</a:t>
            </a:fld>
            <a:endParaRPr lang="en-US" altLang="en-US"/>
          </a:p>
        </p:txBody>
      </p:sp>
    </p:spTree>
    <p:extLst>
      <p:ext uri="{BB962C8B-B14F-4D97-AF65-F5344CB8AC3E}">
        <p14:creationId xmlns:p14="http://schemas.microsoft.com/office/powerpoint/2010/main" val="337632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0372EDC0-9E63-4A11-B078-5F93AD52BFCC}" type="slidenum">
              <a:rPr lang="en-US" altLang="en-US"/>
              <a:pPr>
                <a:defRPr/>
              </a:pPr>
              <a:t>‹#›</a:t>
            </a:fld>
            <a:endParaRPr lang="en-US" altLang="en-US"/>
          </a:p>
        </p:txBody>
      </p:sp>
    </p:spTree>
    <p:extLst>
      <p:ext uri="{BB962C8B-B14F-4D97-AF65-F5344CB8AC3E}">
        <p14:creationId xmlns:p14="http://schemas.microsoft.com/office/powerpoint/2010/main" val="25436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24B49579-F684-4891-A5F1-1C92408C9A8D}" type="slidenum">
              <a:rPr lang="en-US" altLang="en-US"/>
              <a:pPr>
                <a:defRPr/>
              </a:pPr>
              <a:t>‹#›</a:t>
            </a:fld>
            <a:endParaRPr lang="en-US" altLang="en-US"/>
          </a:p>
        </p:txBody>
      </p:sp>
    </p:spTree>
    <p:extLst>
      <p:ext uri="{BB962C8B-B14F-4D97-AF65-F5344CB8AC3E}">
        <p14:creationId xmlns:p14="http://schemas.microsoft.com/office/powerpoint/2010/main" val="123680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1C01FEA4-A244-4A37-BE4C-21663F95B8D9}" type="slidenum">
              <a:rPr lang="en-US" altLang="en-US"/>
              <a:pPr>
                <a:defRPr/>
              </a:pPr>
              <a:t>‹#›</a:t>
            </a:fld>
            <a:endParaRPr lang="en-US" altLang="en-US"/>
          </a:p>
        </p:txBody>
      </p:sp>
    </p:spTree>
    <p:extLst>
      <p:ext uri="{BB962C8B-B14F-4D97-AF65-F5344CB8AC3E}">
        <p14:creationId xmlns:p14="http://schemas.microsoft.com/office/powerpoint/2010/main" val="189641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4495C62A-3634-470B-A8B0-53E17722F7A0}" type="slidenum">
              <a:rPr lang="en-US" altLang="en-US"/>
              <a:pPr>
                <a:defRPr/>
              </a:pPr>
              <a:t>‹#›</a:t>
            </a:fld>
            <a:endParaRPr lang="en-US" altLang="en-US"/>
          </a:p>
        </p:txBody>
      </p:sp>
    </p:spTree>
    <p:extLst>
      <p:ext uri="{BB962C8B-B14F-4D97-AF65-F5344CB8AC3E}">
        <p14:creationId xmlns:p14="http://schemas.microsoft.com/office/powerpoint/2010/main" val="349996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8327F03-177D-4FDF-AAFD-CF1C6A0270F9}" type="datetimeFigureOut">
              <a:rPr lang="en-US" altLang="en-US"/>
              <a:pPr>
                <a:defRPr/>
              </a:pPr>
              <a:t>11/29/2023</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6217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28B7D9-0450-455B-B23B-0FC519BAD87C}" type="datetimeFigureOut">
              <a:rPr lang="en-US" altLang="en-US"/>
              <a:pPr>
                <a:defRPr/>
              </a:pPr>
              <a:t>11/29/2023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ABBEC0-A761-4D73-B847-F5E52378AA9F}" type="slidenum">
              <a:rPr lang="en-US" altLang="en-US"/>
              <a:pPr>
                <a:defRPr/>
              </a:pPr>
              <a:t>‹#›</a:t>
            </a:fld>
            <a:endParaRPr lang="en-US" altLang="en-US"/>
          </a:p>
        </p:txBody>
      </p:sp>
    </p:spTree>
    <p:extLst>
      <p:ext uri="{BB962C8B-B14F-4D97-AF65-F5344CB8AC3E}">
        <p14:creationId xmlns:p14="http://schemas.microsoft.com/office/powerpoint/2010/main" val="28186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15F6E7A-9422-4122-B501-5709032BD1B7}" type="datetimeFigureOut">
              <a:rPr lang="en-US" altLang="en-US"/>
              <a:pPr>
                <a:defRPr/>
              </a:pPr>
              <a:t>11/29/2023</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A73B9C-B193-4984-8E3F-F1045CB3FE75}" type="slidenum">
              <a:rPr lang="en-US" altLang="en-US"/>
              <a:pPr>
                <a:defRPr/>
              </a:pPr>
              <a:t>‹#›</a:t>
            </a:fld>
            <a:endParaRPr lang="en-US" altLang="en-US"/>
          </a:p>
        </p:txBody>
      </p:sp>
      <p:sp>
        <p:nvSpPr>
          <p:cNvPr id="13" name="Slide Number Placeholder 5"/>
          <p:cNvSpPr txBox="1">
            <a:spLocks/>
          </p:cNvSpPr>
          <p:nvPr userDrawn="1"/>
        </p:nvSpPr>
        <p:spPr>
          <a:xfrm>
            <a:off x="5005388" y="6419850"/>
            <a:ext cx="393065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200" dirty="0"/>
              <a:t> © 2024 | PACER’s National Bullying Prevention Center - </a:t>
            </a:r>
            <a:fld id="{51C00D9F-CCD9-47A9-9D6B-B7F971469570}" type="slidenum">
              <a:rPr lang="en-US" altLang="en-US" sz="1200" smtClean="0"/>
              <a:pPr eaLnBrk="1" hangingPunct="1">
                <a:defRPr/>
              </a:pPr>
              <a:t>‹#›</a:t>
            </a:fld>
            <a:endParaRPr lang="en-US" altLang="en-US" sz="1200" dirty="0"/>
          </a:p>
        </p:txBody>
      </p:sp>
      <p:cxnSp>
        <p:nvCxnSpPr>
          <p:cNvPr id="14" name="Straight Connector 13"/>
          <p:cNvCxnSpPr/>
          <p:nvPr userDrawn="1"/>
        </p:nvCxnSpPr>
        <p:spPr>
          <a:xfrm>
            <a:off x="0" y="6383338"/>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userDrawn="1"/>
        </p:nvCxnSpPr>
        <p:spPr>
          <a:xfrm>
            <a:off x="0" y="6729413"/>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pic>
        <p:nvPicPr>
          <p:cNvPr id="2" name="Picture 1" descr="A blue text on a white background&#10;&#10;Description automatically generated">
            <a:extLst>
              <a:ext uri="{FF2B5EF4-FFF2-40B4-BE49-F238E27FC236}">
                <a16:creationId xmlns:a16="http://schemas.microsoft.com/office/drawing/2014/main" id="{229C7AAC-D6DC-0C6D-ECE3-D4B6F0FC49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4593" y="6308529"/>
            <a:ext cx="3372576" cy="444636"/>
          </a:xfrm>
          <a:prstGeom prst="rect">
            <a:avLst/>
          </a:prstGeom>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794" r:id="rId9"/>
    <p:sldLayoutId id="2147483795" r:id="rId10"/>
    <p:sldLayoutId id="214748379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237"/>
          <a:stretch/>
        </p:blipFill>
        <p:spPr>
          <a:xfrm>
            <a:off x="0" y="0"/>
            <a:ext cx="9144000" cy="6430296"/>
          </a:xfrm>
          <a:prstGeom prst="rect">
            <a:avLst/>
          </a:prstGeom>
        </p:spPr>
      </p:pic>
      <p:sp>
        <p:nvSpPr>
          <p:cNvPr id="6" name="Rectangle 5"/>
          <p:cNvSpPr/>
          <p:nvPr/>
        </p:nvSpPr>
        <p:spPr>
          <a:xfrm>
            <a:off x="0" y="4439264"/>
            <a:ext cx="9144000" cy="2418735"/>
          </a:xfrm>
          <a:prstGeom prst="rect">
            <a:avLst/>
          </a:prstGeom>
          <a:solidFill>
            <a:srgbClr val="F15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2" name="Title 1"/>
          <p:cNvSpPr>
            <a:spLocks noGrp="1"/>
          </p:cNvSpPr>
          <p:nvPr>
            <p:ph type="title"/>
          </p:nvPr>
        </p:nvSpPr>
        <p:spPr>
          <a:xfrm>
            <a:off x="628650" y="4998161"/>
            <a:ext cx="7886700" cy="1325563"/>
          </a:xfrm>
        </p:spPr>
        <p:txBody>
          <a:bodyPr/>
          <a:lstStyle/>
          <a:p>
            <a:pPr algn="ctr"/>
            <a:r>
              <a:rPr lang="en-US" altLang="en-US" sz="4800" b="1" dirty="0">
                <a:solidFill>
                  <a:schemeClr val="bg1"/>
                </a:solidFill>
              </a:rPr>
              <a:t>Advocacy and Self-Advocacy </a:t>
            </a:r>
            <a:br>
              <a:rPr lang="en-US" altLang="en-US" sz="4800" b="1" dirty="0">
                <a:solidFill>
                  <a:schemeClr val="bg1"/>
                </a:solidFill>
              </a:rPr>
            </a:br>
            <a:r>
              <a:rPr lang="en-US" altLang="en-US" sz="4000" i="1" dirty="0">
                <a:solidFill>
                  <a:schemeClr val="bg1"/>
                </a:solidFill>
              </a:rPr>
              <a:t>What does it have to do with </a:t>
            </a:r>
            <a:br>
              <a:rPr lang="en-US" altLang="en-US" sz="4000" i="1" dirty="0">
                <a:solidFill>
                  <a:schemeClr val="bg1"/>
                </a:solidFill>
              </a:rPr>
            </a:br>
            <a:r>
              <a:rPr lang="en-US" altLang="en-US" sz="4000" i="1" dirty="0">
                <a:solidFill>
                  <a:schemeClr val="bg1"/>
                </a:solidFill>
              </a:rPr>
              <a:t>bullying prevention?</a:t>
            </a:r>
            <a:endParaRPr lang="en-US" altLang="en-US" sz="48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What is Advocacy?</a:t>
            </a:r>
          </a:p>
        </p:txBody>
      </p:sp>
      <p:sp>
        <p:nvSpPr>
          <p:cNvPr id="14339" name="Content Placeholder 2"/>
          <p:cNvSpPr>
            <a:spLocks noGrp="1"/>
          </p:cNvSpPr>
          <p:nvPr>
            <p:ph idx="1"/>
          </p:nvPr>
        </p:nvSpPr>
        <p:spPr>
          <a:xfrm>
            <a:off x="628650" y="2074863"/>
            <a:ext cx="7886700" cy="3605212"/>
          </a:xfrm>
        </p:spPr>
        <p:txBody>
          <a:bodyPr/>
          <a:lstStyle/>
          <a:p>
            <a:pPr marL="0" indent="0" algn="ctr">
              <a:buFont typeface="Arial" panose="020B0604020202020204" pitchFamily="34" charset="0"/>
              <a:buNone/>
            </a:pPr>
            <a:r>
              <a:rPr lang="en-US" altLang="en-US" sz="4000" b="1" dirty="0"/>
              <a:t>Advocacy</a:t>
            </a:r>
          </a:p>
          <a:p>
            <a:pPr marL="0" indent="0" algn="ctr">
              <a:buNone/>
            </a:pPr>
            <a:r>
              <a:rPr lang="en-US" altLang="en-US" dirty="0"/>
              <a:t>Looking out for other students who are being bullied, are vulnerable to being hurt or harmed, or are isolated from other students. </a:t>
            </a:r>
          </a:p>
          <a:p>
            <a:pPr marL="0" indent="0" algn="ctr">
              <a:buNone/>
            </a:pPr>
            <a:endParaRPr lang="en-US" altLang="en-US" dirty="0"/>
          </a:p>
          <a:p>
            <a:pPr marL="0" indent="0" algn="ctr">
              <a:buNone/>
            </a:pPr>
            <a:r>
              <a:rPr lang="en-US" altLang="en-US" dirty="0"/>
              <a:t>Advocates help by making sure that these students are included and protected from harm.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4325" y="222250"/>
            <a:ext cx="8515350" cy="1402013"/>
          </a:xfrm>
        </p:spPr>
        <p:txBody>
          <a:bodyPr/>
          <a:lstStyle/>
          <a:p>
            <a:pPr algn="ctr"/>
            <a:r>
              <a:rPr lang="en-US" altLang="en-US" sz="4800" b="1" dirty="0">
                <a:solidFill>
                  <a:schemeClr val="bg1"/>
                </a:solidFill>
              </a:rPr>
              <a:t>Connection Between</a:t>
            </a:r>
            <a:br>
              <a:rPr lang="en-US" altLang="en-US" sz="4800" b="1" dirty="0">
                <a:solidFill>
                  <a:schemeClr val="bg1"/>
                </a:solidFill>
              </a:rPr>
            </a:br>
            <a:r>
              <a:rPr lang="en-US" altLang="en-US" sz="4800" i="1" dirty="0">
                <a:solidFill>
                  <a:schemeClr val="bg1"/>
                </a:solidFill>
              </a:rPr>
              <a:t>Advocacy and Bullying Prevention</a:t>
            </a:r>
            <a:endParaRPr lang="en-US" altLang="en-US" sz="4000" i="1" dirty="0">
              <a:solidFill>
                <a:schemeClr val="bg1"/>
              </a:solidFill>
            </a:endParaRPr>
          </a:p>
        </p:txBody>
      </p:sp>
      <p:sp>
        <p:nvSpPr>
          <p:cNvPr id="15363" name="Content Placeholder 2"/>
          <p:cNvSpPr>
            <a:spLocks noGrp="1"/>
          </p:cNvSpPr>
          <p:nvPr>
            <p:ph idx="1"/>
          </p:nvPr>
        </p:nvSpPr>
        <p:spPr>
          <a:xfrm>
            <a:off x="424113" y="1797384"/>
            <a:ext cx="7886700" cy="4351338"/>
          </a:xfrm>
        </p:spPr>
        <p:txBody>
          <a:bodyPr/>
          <a:lstStyle/>
          <a:p>
            <a:pPr marL="0" indent="0">
              <a:buNone/>
            </a:pPr>
            <a:r>
              <a:rPr lang="en-US" altLang="en-US" dirty="0"/>
              <a:t>Advocacy empowers students to protect those targeted by bullying. It works for two reasons: </a:t>
            </a:r>
          </a:p>
          <a:p>
            <a:pPr marL="514350" indent="-514350">
              <a:buAutoNum type="arabicParenR"/>
            </a:pPr>
            <a:r>
              <a:rPr lang="en-US" altLang="en-US" dirty="0"/>
              <a:t>Students are more likely than adults to see what is happening with their peers, and peer influence is powerful. </a:t>
            </a:r>
          </a:p>
          <a:p>
            <a:pPr marL="514350" indent="-514350">
              <a:buAutoNum type="arabicParenR"/>
            </a:pPr>
            <a:r>
              <a:rPr lang="en-US" altLang="en-US" dirty="0"/>
              <a:t>A student telling someone to stop bullying often has much more impact than an adult giving that same advice.</a:t>
            </a:r>
          </a:p>
          <a:p>
            <a:pPr marL="0" indent="0">
              <a:buFont typeface="Arial" panose="020B0604020202020204" pitchFamily="34" charset="0"/>
              <a:buNone/>
            </a:pPr>
            <a:endParaRPr lang="en-US" altLang="en-US" sz="800" dirty="0"/>
          </a:p>
          <a:p>
            <a:pPr marL="0" indent="0" algn="ctr">
              <a:buFont typeface="Arial" panose="020B0604020202020204" pitchFamily="34" charset="0"/>
              <a:buNone/>
            </a:pPr>
            <a:endParaRPr lang="en-US" alt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4294967295"/>
          </p:nvPr>
        </p:nvSpPr>
        <p:spPr>
          <a:xfrm>
            <a:off x="434765" y="1859781"/>
            <a:ext cx="3932698" cy="4180072"/>
          </a:xfrm>
          <a:prstGeom prst="rect">
            <a:avLst/>
          </a:prstGeom>
        </p:spPr>
        <p:style>
          <a:lnRef idx="2">
            <a:schemeClr val="accent2"/>
          </a:lnRef>
          <a:fillRef idx="1">
            <a:schemeClr val="lt1"/>
          </a:fillRef>
          <a:effectRef idx="0">
            <a:schemeClr val="accent2"/>
          </a:effectRef>
          <a:fontRef idx="minor">
            <a:schemeClr val="dk1"/>
          </a:fontRef>
        </p:style>
        <p:txBody>
          <a:bodyPr/>
          <a:lstStyle/>
          <a:p>
            <a:pPr marL="0" indent="0">
              <a:buNone/>
            </a:pPr>
            <a:r>
              <a:rPr lang="en-US" sz="2000" b="1" dirty="0"/>
              <a:t>Be a friend! Watch out for those students who might need your help:</a:t>
            </a:r>
            <a:endParaRPr lang="en-US" sz="2000" dirty="0"/>
          </a:p>
          <a:p>
            <a:r>
              <a:rPr lang="en-US" sz="2000" dirty="0"/>
              <a:t>Sit by them at lunch</a:t>
            </a:r>
          </a:p>
          <a:p>
            <a:r>
              <a:rPr lang="en-US" sz="2000" dirty="0"/>
              <a:t>Talk with them in the hallway</a:t>
            </a:r>
          </a:p>
          <a:p>
            <a:r>
              <a:rPr lang="en-US" sz="2000" dirty="0"/>
              <a:t>Include them in group activities</a:t>
            </a:r>
          </a:p>
          <a:p>
            <a:r>
              <a:rPr lang="en-US" sz="2000" dirty="0"/>
              <a:t>Invite them to spend time with you</a:t>
            </a:r>
          </a:p>
          <a:p>
            <a:r>
              <a:rPr lang="en-US" sz="2000" dirty="0"/>
              <a:t>Listen to their concerns</a:t>
            </a:r>
          </a:p>
          <a:p>
            <a:r>
              <a:rPr lang="en-US" sz="2000" dirty="0"/>
              <a:t>Provide advice and support</a:t>
            </a:r>
          </a:p>
          <a:p>
            <a:endParaRPr lang="en-US" sz="2000" dirty="0"/>
          </a:p>
        </p:txBody>
      </p:sp>
      <p:sp>
        <p:nvSpPr>
          <p:cNvPr id="6" name="Content Placeholder 10"/>
          <p:cNvSpPr>
            <a:spLocks noGrp="1"/>
          </p:cNvSpPr>
          <p:nvPr>
            <p:ph sz="quarter" idx="4294967295"/>
          </p:nvPr>
        </p:nvSpPr>
        <p:spPr>
          <a:xfrm>
            <a:off x="4788568" y="1859781"/>
            <a:ext cx="3982452" cy="4180072"/>
          </a:xfrm>
          <a:prstGeom prst="rect">
            <a:avLst/>
          </a:prstGeom>
        </p:spPr>
        <p:style>
          <a:lnRef idx="2">
            <a:schemeClr val="accent2"/>
          </a:lnRef>
          <a:fillRef idx="1">
            <a:schemeClr val="lt1"/>
          </a:fillRef>
          <a:effectRef idx="0">
            <a:schemeClr val="accent2"/>
          </a:effectRef>
          <a:fontRef idx="minor">
            <a:schemeClr val="dk1"/>
          </a:fontRef>
        </p:style>
        <p:txBody>
          <a:bodyPr/>
          <a:lstStyle/>
          <a:p>
            <a:pPr marL="0" indent="0">
              <a:buNone/>
            </a:pPr>
            <a:r>
              <a:rPr lang="en-US" sz="2000" b="1" dirty="0"/>
              <a:t>If you know that someone is being teased, hurt, or harmed in any manner, you can:</a:t>
            </a:r>
            <a:endParaRPr lang="en-US" sz="2000" dirty="0"/>
          </a:p>
          <a:p>
            <a:r>
              <a:rPr lang="en-US" sz="2000" dirty="0"/>
              <a:t>Get them away from the situation</a:t>
            </a:r>
          </a:p>
          <a:p>
            <a:r>
              <a:rPr lang="en-US" sz="2000" dirty="0"/>
              <a:t>Ask the person bullying to leave them alone (only if it feels safe to say something)</a:t>
            </a:r>
          </a:p>
          <a:p>
            <a:r>
              <a:rPr lang="en-US" sz="2000" dirty="0"/>
              <a:t>Let them know that everyone deserves to be safe</a:t>
            </a:r>
          </a:p>
          <a:p>
            <a:r>
              <a:rPr lang="en-US" sz="2000" dirty="0"/>
              <a:t>Help them talk with adult</a:t>
            </a:r>
          </a:p>
          <a:p>
            <a:r>
              <a:rPr lang="en-US" sz="2000" dirty="0"/>
              <a:t>Report it to an adult on their behalf</a:t>
            </a:r>
          </a:p>
          <a:p>
            <a:endParaRPr lang="en-US" dirty="0"/>
          </a:p>
        </p:txBody>
      </p:sp>
      <p:sp>
        <p:nvSpPr>
          <p:cNvPr id="7" name="Title 1"/>
          <p:cNvSpPr>
            <a:spLocks noGrp="1"/>
          </p:cNvSpPr>
          <p:nvPr>
            <p:ph type="title"/>
          </p:nvPr>
        </p:nvSpPr>
        <p:spPr>
          <a:xfrm>
            <a:off x="314325" y="222250"/>
            <a:ext cx="8515350" cy="1402013"/>
          </a:xfrm>
        </p:spPr>
        <p:txBody>
          <a:bodyPr/>
          <a:lstStyle/>
          <a:p>
            <a:pPr algn="ctr"/>
            <a:r>
              <a:rPr lang="en-US" altLang="en-US" sz="4800" b="1" dirty="0">
                <a:solidFill>
                  <a:schemeClr val="bg1"/>
                </a:solidFill>
              </a:rPr>
              <a:t>How to Advocate for</a:t>
            </a:r>
            <a:br>
              <a:rPr lang="en-US" altLang="en-US" sz="4800" b="1" dirty="0">
                <a:solidFill>
                  <a:schemeClr val="bg1"/>
                </a:solidFill>
              </a:rPr>
            </a:br>
            <a:r>
              <a:rPr lang="en-US" altLang="en-US" sz="4800" i="1" dirty="0">
                <a:solidFill>
                  <a:schemeClr val="bg1"/>
                </a:solidFill>
              </a:rPr>
              <a:t>Peers Experiencing Bullying</a:t>
            </a:r>
            <a:endParaRPr lang="en-US" altLang="en-US" sz="4000" i="1" dirty="0">
              <a:solidFill>
                <a:schemeClr val="bg1"/>
              </a:solidFill>
            </a:endParaRPr>
          </a:p>
        </p:txBody>
      </p:sp>
    </p:spTree>
    <p:extLst>
      <p:ext uri="{BB962C8B-B14F-4D97-AF65-F5344CB8AC3E}">
        <p14:creationId xmlns:p14="http://schemas.microsoft.com/office/powerpoint/2010/main" val="322262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Student Advocates Quotes</a:t>
            </a:r>
            <a:endParaRPr lang="en-US" altLang="en-US" sz="4800" i="1" dirty="0">
              <a:solidFill>
                <a:schemeClr val="bg1"/>
              </a:solidFill>
            </a:endParaRPr>
          </a:p>
        </p:txBody>
      </p:sp>
      <p:sp>
        <p:nvSpPr>
          <p:cNvPr id="20483" name="Content Placeholder 2"/>
          <p:cNvSpPr>
            <a:spLocks noGrp="1"/>
          </p:cNvSpPr>
          <p:nvPr>
            <p:ph idx="1"/>
          </p:nvPr>
        </p:nvSpPr>
        <p:spPr>
          <a:xfrm>
            <a:off x="488497" y="1798124"/>
            <a:ext cx="8167006" cy="4351338"/>
          </a:xfrm>
        </p:spPr>
        <p:txBody>
          <a:bodyPr/>
          <a:lstStyle/>
          <a:p>
            <a:pPr marL="0" indent="0">
              <a:buNone/>
            </a:pPr>
            <a:r>
              <a:rPr lang="en-US" altLang="en-US" sz="2600" dirty="0"/>
              <a:t>Students who have been peer advocates said, </a:t>
            </a:r>
            <a:r>
              <a:rPr lang="en-US" altLang="en-US" sz="2600" i="1" dirty="0"/>
              <a:t>“When I saw bullying happen, I…”</a:t>
            </a:r>
            <a:endParaRPr lang="en-US" altLang="en-US" sz="2600" dirty="0"/>
          </a:p>
          <a:p>
            <a:r>
              <a:rPr lang="en-US" altLang="en-US" sz="2200" dirty="0"/>
              <a:t>took action, instead of just doing nothing</a:t>
            </a:r>
          </a:p>
          <a:p>
            <a:r>
              <a:rPr lang="en-US" altLang="en-US" sz="2200" dirty="0"/>
              <a:t>told them to stop being so mean</a:t>
            </a:r>
          </a:p>
          <a:p>
            <a:r>
              <a:rPr lang="en-US" altLang="en-US" sz="2200" dirty="0"/>
              <a:t>told someone saying “that’s so retarded” hurts people with disabilities and is not acceptable</a:t>
            </a:r>
          </a:p>
          <a:p>
            <a:r>
              <a:rPr lang="en-US" altLang="en-US" sz="2200" dirty="0"/>
              <a:t>stepped in and told them to stop</a:t>
            </a:r>
          </a:p>
          <a:p>
            <a:r>
              <a:rPr lang="en-US" altLang="en-US" sz="2200" dirty="0"/>
              <a:t>privately told the person bullying that what they did wasn’t cool</a:t>
            </a:r>
          </a:p>
          <a:p>
            <a:r>
              <a:rPr lang="en-US" altLang="en-US" sz="2200" dirty="0"/>
              <a:t>told our mentor, who helped me know what to do the next time</a:t>
            </a:r>
          </a:p>
          <a:p>
            <a:pPr marL="0" indent="0">
              <a:buFont typeface="Arial" panose="020B0604020202020204" pitchFamily="34" charset="0"/>
              <a:buNone/>
            </a:pPr>
            <a:endParaRPr lang="en-US" altLang="en-US" sz="22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What is Self-Advocacy?</a:t>
            </a:r>
            <a:endParaRPr lang="en-US" altLang="en-US" sz="4800" i="1" dirty="0">
              <a:solidFill>
                <a:schemeClr val="bg1"/>
              </a:solidFill>
            </a:endParaRPr>
          </a:p>
        </p:txBody>
      </p:sp>
      <p:sp>
        <p:nvSpPr>
          <p:cNvPr id="22531" name="Content Placeholder 2"/>
          <p:cNvSpPr>
            <a:spLocks noGrp="1"/>
          </p:cNvSpPr>
          <p:nvPr>
            <p:ph idx="1"/>
          </p:nvPr>
        </p:nvSpPr>
        <p:spPr>
          <a:xfrm>
            <a:off x="628650" y="1765467"/>
            <a:ext cx="7886700" cy="4351338"/>
          </a:xfrm>
        </p:spPr>
        <p:txBody>
          <a:bodyPr/>
          <a:lstStyle/>
          <a:p>
            <a:pPr marL="0" indent="0" algn="ctr">
              <a:buFont typeface="Arial" panose="020B0604020202020204" pitchFamily="34" charset="0"/>
              <a:buNone/>
            </a:pPr>
            <a:r>
              <a:rPr lang="en-US" altLang="en-US" i="1" dirty="0"/>
              <a:t>What does it mean to advocate for yourself?</a:t>
            </a:r>
          </a:p>
          <a:p>
            <a:pPr marL="0" indent="0" algn="ctr">
              <a:buFont typeface="Arial" panose="020B0604020202020204" pitchFamily="34" charset="0"/>
              <a:buNone/>
            </a:pPr>
            <a:r>
              <a:rPr lang="en-US" altLang="en-US" i="1" dirty="0"/>
              <a:t>--------------------------------------------------------------</a:t>
            </a:r>
          </a:p>
          <a:p>
            <a:pPr marL="0" indent="0" algn="ctr">
              <a:buNone/>
            </a:pPr>
            <a:r>
              <a:rPr lang="en-US" altLang="en-US" b="1" dirty="0"/>
              <a:t>Self-advocacy </a:t>
            </a:r>
            <a:r>
              <a:rPr lang="en-US" altLang="en-US" dirty="0"/>
              <a:t>means communicating on your own behalf, letting others know what you need, and taking action in a direct and respectful manner.</a:t>
            </a:r>
          </a:p>
          <a:p>
            <a:pPr marL="0" indent="0" algn="ctr">
              <a:buNone/>
            </a:pPr>
            <a:endParaRPr lang="en-US" altLang="en-US" dirty="0"/>
          </a:p>
          <a:p>
            <a:pPr marL="0" indent="0" algn="ctr">
              <a:buNone/>
            </a:pPr>
            <a:r>
              <a:rPr lang="en-US" altLang="en-US" dirty="0"/>
              <a:t>For example, if you are at a store and a clerk ignores you, you are able to ask in a polite way to be served.</a:t>
            </a:r>
          </a:p>
          <a:p>
            <a:pPr marL="0" indent="0" algn="ctr">
              <a:buNone/>
            </a:pPr>
            <a:endParaRPr lang="en-US" altLang="en-US" dirty="0"/>
          </a:p>
          <a:p>
            <a:pPr marL="0" indent="0" algn="ctr">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38961"/>
            <a:ext cx="9144000" cy="1402013"/>
          </a:xfrm>
        </p:spPr>
        <p:txBody>
          <a:bodyPr/>
          <a:lstStyle/>
          <a:p>
            <a:pPr algn="ctr"/>
            <a:r>
              <a:rPr lang="en-US" altLang="en-US" sz="4600" b="1" dirty="0">
                <a:solidFill>
                  <a:schemeClr val="bg1"/>
                </a:solidFill>
              </a:rPr>
              <a:t>Connection Between</a:t>
            </a:r>
            <a:br>
              <a:rPr lang="en-US" altLang="en-US" sz="4600" b="1" dirty="0">
                <a:solidFill>
                  <a:schemeClr val="bg1"/>
                </a:solidFill>
              </a:rPr>
            </a:br>
            <a:r>
              <a:rPr lang="en-US" altLang="en-US" sz="4000" i="1" dirty="0">
                <a:solidFill>
                  <a:schemeClr val="bg1"/>
                </a:solidFill>
              </a:rPr>
              <a:t>Self-Advocacy and Bullying Prevention</a:t>
            </a:r>
          </a:p>
        </p:txBody>
      </p:sp>
      <p:sp>
        <p:nvSpPr>
          <p:cNvPr id="15363" name="Content Placeholder 2"/>
          <p:cNvSpPr>
            <a:spLocks noGrp="1"/>
          </p:cNvSpPr>
          <p:nvPr>
            <p:ph idx="1"/>
          </p:nvPr>
        </p:nvSpPr>
        <p:spPr>
          <a:xfrm>
            <a:off x="424113" y="1797384"/>
            <a:ext cx="8424052" cy="4351338"/>
          </a:xfrm>
        </p:spPr>
        <p:txBody>
          <a:bodyPr/>
          <a:lstStyle/>
          <a:p>
            <a:pPr marL="0" indent="0">
              <a:buNone/>
            </a:pPr>
            <a:r>
              <a:rPr lang="en-US" altLang="en-US" dirty="0"/>
              <a:t>Self-advocacy empowers students to protect themselves from bullying. </a:t>
            </a:r>
          </a:p>
          <a:p>
            <a:pPr marL="0" indent="0">
              <a:buFont typeface="Arial" panose="020B0604020202020204" pitchFamily="34" charset="0"/>
              <a:buNone/>
            </a:pPr>
            <a:endParaRPr lang="en-US" altLang="en-US" sz="800" dirty="0"/>
          </a:p>
          <a:p>
            <a:pPr marL="0" indent="0">
              <a:buNone/>
            </a:pPr>
            <a:r>
              <a:rPr lang="en-US" altLang="en-US" b="1" dirty="0"/>
              <a:t>Why is this skill important? Self-advocacy helps you:</a:t>
            </a:r>
          </a:p>
          <a:p>
            <a:r>
              <a:rPr lang="en-US" altLang="en-US" dirty="0"/>
              <a:t>Obtain what is helpful for you</a:t>
            </a:r>
          </a:p>
          <a:p>
            <a:r>
              <a:rPr lang="en-US" altLang="en-US" dirty="0"/>
              <a:t>Be involved in the decision-making process</a:t>
            </a:r>
          </a:p>
          <a:p>
            <a:r>
              <a:rPr lang="en-US" altLang="en-US" dirty="0"/>
              <a:t>Learn to say no and be okay with it</a:t>
            </a:r>
          </a:p>
          <a:p>
            <a:r>
              <a:rPr lang="en-US" altLang="en-US" dirty="0"/>
              <a:t>Respectfully express disagreement or different opinion</a:t>
            </a:r>
          </a:p>
          <a:p>
            <a:r>
              <a:rPr lang="en-US" altLang="en-US" dirty="0"/>
              <a:t>Help prevent any bullying you’re experiencing</a:t>
            </a:r>
          </a:p>
        </p:txBody>
      </p:sp>
    </p:spTree>
    <p:extLst>
      <p:ext uri="{BB962C8B-B14F-4D97-AF65-F5344CB8AC3E}">
        <p14:creationId xmlns:p14="http://schemas.microsoft.com/office/powerpoint/2010/main" val="380514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29150" y="1825625"/>
            <a:ext cx="3886200" cy="3808693"/>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b="1" dirty="0"/>
              <a:t>Reactions to avoid: </a:t>
            </a:r>
          </a:p>
          <a:p>
            <a:r>
              <a:rPr lang="en-US" dirty="0"/>
              <a:t>Ignore what’s happening</a:t>
            </a:r>
          </a:p>
          <a:p>
            <a:r>
              <a:rPr lang="en-US" dirty="0"/>
              <a:t>Fight back</a:t>
            </a:r>
          </a:p>
          <a:p>
            <a:r>
              <a:rPr lang="en-US" dirty="0"/>
              <a:t>Do something back to the person bullying you </a:t>
            </a:r>
          </a:p>
          <a:p>
            <a:endParaRPr lang="en-US" dirty="0"/>
          </a:p>
          <a:p>
            <a:endParaRPr lang="en-US" dirty="0"/>
          </a:p>
        </p:txBody>
      </p:sp>
      <p:sp>
        <p:nvSpPr>
          <p:cNvPr id="7" name="Content Placeholder 6"/>
          <p:cNvSpPr>
            <a:spLocks noGrp="1"/>
          </p:cNvSpPr>
          <p:nvPr>
            <p:ph sz="half" idx="1"/>
          </p:nvPr>
        </p:nvSpPr>
        <p:spPr>
          <a:xfrm>
            <a:off x="628650" y="1825625"/>
            <a:ext cx="3886200" cy="3808693"/>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b="1" dirty="0"/>
              <a:t>Steps to take: </a:t>
            </a:r>
          </a:p>
          <a:p>
            <a:r>
              <a:rPr lang="en-US" dirty="0"/>
              <a:t>Know that students have the right to be safe </a:t>
            </a:r>
          </a:p>
          <a:p>
            <a:r>
              <a:rPr lang="en-US" dirty="0"/>
              <a:t>Express what you want</a:t>
            </a:r>
          </a:p>
          <a:p>
            <a:r>
              <a:rPr lang="en-US" dirty="0"/>
              <a:t>Involve an adult</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30024"/>
          </a:xfrm>
          <a:prstGeom prst="rect">
            <a:avLst/>
          </a:prstGeom>
        </p:spPr>
      </p:pic>
    </p:spTree>
    <p:extLst>
      <p:ext uri="{BB962C8B-B14F-4D97-AF65-F5344CB8AC3E}">
        <p14:creationId xmlns:p14="http://schemas.microsoft.com/office/powerpoint/2010/main" val="416242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222250"/>
            <a:ext cx="7886700" cy="1325563"/>
          </a:xfrm>
        </p:spPr>
        <p:txBody>
          <a:bodyPr/>
          <a:lstStyle/>
          <a:p>
            <a:pPr algn="ctr"/>
            <a:r>
              <a:rPr lang="en-US" altLang="en-US" sz="4800" b="1">
                <a:solidFill>
                  <a:schemeClr val="bg1"/>
                </a:solidFill>
              </a:rPr>
              <a:t>Discussion Question</a:t>
            </a:r>
            <a:endParaRPr lang="en-US" altLang="en-US" sz="4800" i="1">
              <a:solidFill>
                <a:schemeClr val="bg1"/>
              </a:solidFill>
            </a:endParaRPr>
          </a:p>
        </p:txBody>
      </p:sp>
      <p:sp>
        <p:nvSpPr>
          <p:cNvPr id="24579" name="Content Placeholder 2"/>
          <p:cNvSpPr>
            <a:spLocks noGrp="1"/>
          </p:cNvSpPr>
          <p:nvPr>
            <p:ph idx="1"/>
          </p:nvPr>
        </p:nvSpPr>
        <p:spPr>
          <a:xfrm>
            <a:off x="798739" y="1982036"/>
            <a:ext cx="7546521" cy="4351338"/>
          </a:xfrm>
        </p:spPr>
        <p:txBody>
          <a:bodyPr/>
          <a:lstStyle/>
          <a:p>
            <a:pPr marL="0" indent="0">
              <a:buNone/>
            </a:pPr>
            <a:r>
              <a:rPr lang="en-US" altLang="en-US" sz="4000" dirty="0"/>
              <a:t>If you were the one being bullied:</a:t>
            </a:r>
          </a:p>
          <a:p>
            <a:pPr marL="0" indent="0">
              <a:buNone/>
            </a:pPr>
            <a:endParaRPr lang="en-US" altLang="en-US" sz="800" dirty="0"/>
          </a:p>
          <a:p>
            <a:r>
              <a:rPr lang="en-US" altLang="en-US" sz="4000" dirty="0"/>
              <a:t>What would you want </a:t>
            </a:r>
            <a:br>
              <a:rPr lang="en-US" altLang="en-US" sz="4000" dirty="0"/>
            </a:br>
            <a:r>
              <a:rPr lang="en-US" altLang="en-US" sz="4000" dirty="0"/>
              <a:t>your peers to do to help out? </a:t>
            </a:r>
          </a:p>
          <a:p>
            <a:pPr marL="0" indent="0">
              <a:buNone/>
            </a:pPr>
            <a:endParaRPr lang="en-US" altLang="en-US" sz="2400" dirty="0"/>
          </a:p>
          <a:p>
            <a:r>
              <a:rPr lang="en-US" altLang="en-US" sz="4000" dirty="0"/>
              <a:t>What are ways to </a:t>
            </a:r>
            <a:br>
              <a:rPr lang="en-US" altLang="en-US" sz="4000" dirty="0"/>
            </a:br>
            <a:r>
              <a:rPr lang="en-US" altLang="en-US" sz="4000" dirty="0"/>
              <a:t>advocate for yourself?</a:t>
            </a:r>
          </a:p>
        </p:txBody>
      </p:sp>
    </p:spTree>
    <p:extLst>
      <p:ext uri="{BB962C8B-B14F-4D97-AF65-F5344CB8AC3E}">
        <p14:creationId xmlns:p14="http://schemas.microsoft.com/office/powerpoint/2010/main" val="2033810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1884</TotalTime>
  <Words>2277</Words>
  <Application>Microsoft Office PowerPoint</Application>
  <PresentationFormat>On-screen Show (4:3)</PresentationFormat>
  <Paragraphs>222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Advocacy and Self-Advocacy  What does it have to do with  bullying prevention?</vt:lpstr>
      <vt:lpstr>What is Advocacy?</vt:lpstr>
      <vt:lpstr>Connection Between Advocacy and Bullying Prevention</vt:lpstr>
      <vt:lpstr>How to Advocate for Peers Experiencing Bullying</vt:lpstr>
      <vt:lpstr>Student Advocates Quotes</vt:lpstr>
      <vt:lpstr>What is Self-Advocacy?</vt:lpstr>
      <vt:lpstr>Connection Between Self-Advocacy and Bullying Prevention</vt:lpstr>
      <vt:lpstr>PowerPoint Presentation</vt:lpstr>
      <vt:lpstr>Discussion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Lindgren</dc:creator>
  <cp:lastModifiedBy>Julie Hertzog</cp:lastModifiedBy>
  <cp:revision>116</cp:revision>
  <cp:lastPrinted>2017-07-21T18:57:57Z</cp:lastPrinted>
  <dcterms:created xsi:type="dcterms:W3CDTF">2017-02-10T19:20:25Z</dcterms:created>
  <dcterms:modified xsi:type="dcterms:W3CDTF">2023-11-29T20:23:17Z</dcterms:modified>
</cp:coreProperties>
</file>