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329" r:id="rId2"/>
    <p:sldId id="330" r:id="rId3"/>
    <p:sldId id="332" r:id="rId4"/>
    <p:sldId id="331" r:id="rId5"/>
    <p:sldId id="333" r:id="rId6"/>
    <p:sldId id="334" r:id="rId7"/>
    <p:sldId id="335" r:id="rId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C32"/>
    <a:srgbClr val="EC6849"/>
    <a:srgbClr val="ED48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BE2006-2359-814B-8C97-D38A2FA34A78}" v="3" dt="2023-12-20T19:28:51.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1"/>
    <p:restoredTop sz="63469" autoAdjust="0"/>
  </p:normalViewPr>
  <p:slideViewPr>
    <p:cSldViewPr snapToGrid="0">
      <p:cViewPr varScale="1">
        <p:scale>
          <a:sx n="129" d="100"/>
          <a:sy n="129" d="100"/>
        </p:scale>
        <p:origin x="496" y="200"/>
      </p:cViewPr>
      <p:guideLst>
        <p:guide orient="horz" pos="2160"/>
        <p:guide pos="2880"/>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Okerstrom" userId="6a945ed2-f240-4093-a51f-4999b40276b2" providerId="ADAL" clId="{EDBE2006-2359-814B-8C97-D38A2FA34A78}"/>
    <pc:docChg chg="modMainMaster">
      <pc:chgData name="Jeff Okerstrom" userId="6a945ed2-f240-4093-a51f-4999b40276b2" providerId="ADAL" clId="{EDBE2006-2359-814B-8C97-D38A2FA34A78}" dt="2023-12-20T19:28:51.807" v="4" actId="767"/>
      <pc:docMkLst>
        <pc:docMk/>
      </pc:docMkLst>
      <pc:sldMasterChg chg="modSldLayout">
        <pc:chgData name="Jeff Okerstrom" userId="6a945ed2-f240-4093-a51f-4999b40276b2" providerId="ADAL" clId="{EDBE2006-2359-814B-8C97-D38A2FA34A78}" dt="2023-12-20T19:28:51.807" v="4" actId="767"/>
        <pc:sldMasterMkLst>
          <pc:docMk/>
          <pc:sldMasterMk cId="0" sldId="2147483660"/>
        </pc:sldMasterMkLst>
        <pc:sldLayoutChg chg="addSp delSp modSp mod">
          <pc:chgData name="Jeff Okerstrom" userId="6a945ed2-f240-4093-a51f-4999b40276b2" providerId="ADAL" clId="{EDBE2006-2359-814B-8C97-D38A2FA34A78}" dt="2023-12-20T19:28:45.081" v="2"/>
          <pc:sldLayoutMkLst>
            <pc:docMk/>
            <pc:sldMasterMk cId="0" sldId="2147483660"/>
            <pc:sldLayoutMk cId="2057919319" sldId="2147483892"/>
          </pc:sldLayoutMkLst>
          <pc:spChg chg="add del mod">
            <ac:chgData name="Jeff Okerstrom" userId="6a945ed2-f240-4093-a51f-4999b40276b2" providerId="ADAL" clId="{EDBE2006-2359-814B-8C97-D38A2FA34A78}" dt="2023-12-20T19:28:45.081" v="2"/>
            <ac:spMkLst>
              <pc:docMk/>
              <pc:sldMasterMk cId="0" sldId="2147483660"/>
              <pc:sldLayoutMk cId="2057919319" sldId="2147483892"/>
              <ac:spMk id="5" creationId="{3BECFADD-7378-956F-6D54-25A1FE4C8ED7}"/>
            </ac:spMkLst>
          </pc:spChg>
        </pc:sldLayoutChg>
        <pc:sldLayoutChg chg="addSp modSp">
          <pc:chgData name="Jeff Okerstrom" userId="6a945ed2-f240-4093-a51f-4999b40276b2" providerId="ADAL" clId="{EDBE2006-2359-814B-8C97-D38A2FA34A78}" dt="2023-12-20T19:28:51.807" v="4" actId="767"/>
          <pc:sldLayoutMkLst>
            <pc:docMk/>
            <pc:sldMasterMk cId="0" sldId="2147483660"/>
            <pc:sldLayoutMk cId="1124004319" sldId="2147483893"/>
          </pc:sldLayoutMkLst>
          <pc:spChg chg="add mod">
            <ac:chgData name="Jeff Okerstrom" userId="6a945ed2-f240-4093-a51f-4999b40276b2" providerId="ADAL" clId="{EDBE2006-2359-814B-8C97-D38A2FA34A78}" dt="2023-12-20T19:28:51.807" v="4" actId="767"/>
            <ac:spMkLst>
              <pc:docMk/>
              <pc:sldMasterMk cId="0" sldId="2147483660"/>
              <pc:sldLayoutMk cId="1124004319" sldId="2147483893"/>
              <ac:spMk id="7" creationId="{B18D8D45-3344-989E-15EA-799EED2A1EAC}"/>
            </ac:spMkLst>
          </pc:spChg>
        </pc:sldLayoutChg>
      </pc:sldMasterChg>
    </pc:docChg>
  </pc:docChgLst>
  <pc:docChgLst>
    <pc:chgData name="Julie Hertzog" userId="4f29e79a-f90a-439d-8c16-f72c24cc5093" providerId="ADAL" clId="{CBAF876A-1E41-4E8A-AFD6-D96542220A89}"/>
    <pc:docChg chg="modSld">
      <pc:chgData name="Julie Hertzog" userId="4f29e79a-f90a-439d-8c16-f72c24cc5093" providerId="ADAL" clId="{CBAF876A-1E41-4E8A-AFD6-D96542220A89}" dt="2023-11-29T20:23:46.989" v="0"/>
      <pc:docMkLst>
        <pc:docMk/>
      </pc:docMkLst>
      <pc:sldChg chg="modNotes">
        <pc:chgData name="Julie Hertzog" userId="4f29e79a-f90a-439d-8c16-f72c24cc5093" providerId="ADAL" clId="{CBAF876A-1E41-4E8A-AFD6-D96542220A89}" dt="2023-11-29T20:23:46.989" v="0"/>
        <pc:sldMkLst>
          <pc:docMk/>
          <pc:sldMk cId="0" sldId="3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E6544B7-278B-4BC0-B905-018864BDB68B}" type="datetimeFigureOut">
              <a:rPr lang="en-US" altLang="en-US"/>
              <a:pPr>
                <a:defRPr/>
              </a:pPr>
              <a:t>12/20/23</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67F3B2C-E4C2-4B46-B1C9-E6A9F09AA19C}" type="slidenum">
              <a:rPr lang="en-US" altLang="en-US"/>
              <a:pPr>
                <a:defRPr/>
              </a:pPr>
              <a:t>‹#›</a:t>
            </a:fld>
            <a:endParaRPr lang="en-US" altLang="en-US"/>
          </a:p>
        </p:txBody>
      </p:sp>
    </p:spTree>
    <p:extLst>
      <p:ext uri="{BB962C8B-B14F-4D97-AF65-F5344CB8AC3E}">
        <p14:creationId xmlns:p14="http://schemas.microsoft.com/office/powerpoint/2010/main" val="3064434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3" name="TextBox 7"/>
          <p:cNvSpPr txBox="1">
            <a:spLocks noChangeArrowheads="1"/>
          </p:cNvSpPr>
          <p:nvPr/>
        </p:nvSpPr>
        <p:spPr bwMode="auto">
          <a:xfrm>
            <a:off x="227013" y="304800"/>
            <a:ext cx="2973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sz="1400" b="1"/>
              <a:t>All About Inclusion</a:t>
            </a:r>
          </a:p>
        </p:txBody>
      </p:sp>
      <p:sp>
        <p:nvSpPr>
          <p:cNvPr id="9"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r>
              <a:rPr lang="en-US" altLang="en-US"/>
              <a:t>Page - </a:t>
            </a:r>
            <a:fld id="{982661BE-2E26-4077-87A2-6D5B72DC75F9}" type="slidenum">
              <a:rPr lang="en-US" altLang="en-US"/>
              <a:pPr>
                <a:defRPr/>
              </a:pPr>
              <a:t>‹#›</a:t>
            </a:fld>
            <a:r>
              <a:rPr lang="en-US" altLang="en-US"/>
              <a:t> - </a:t>
            </a:r>
          </a:p>
        </p:txBody>
      </p:sp>
      <p:sp>
        <p:nvSpPr>
          <p:cNvPr id="10" name="TextBox 10"/>
          <p:cNvSpPr txBox="1">
            <a:spLocks noChangeArrowheads="1"/>
          </p:cNvSpPr>
          <p:nvPr/>
        </p:nvSpPr>
        <p:spPr bwMode="auto">
          <a:xfrm>
            <a:off x="284163" y="1223963"/>
            <a:ext cx="6437312" cy="7031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US" altLang="en-US"/>
          </a:p>
        </p:txBody>
      </p:sp>
      <p:cxnSp>
        <p:nvCxnSpPr>
          <p:cNvPr id="11" name="Straight Connector 10"/>
          <p:cNvCxnSpPr/>
          <p:nvPr/>
        </p:nvCxnSpPr>
        <p:spPr>
          <a:xfrm>
            <a:off x="0" y="839788"/>
            <a:ext cx="6856413" cy="12700"/>
          </a:xfrm>
          <a:prstGeom prst="line">
            <a:avLst/>
          </a:prstGeom>
        </p:spPr>
        <p:style>
          <a:lnRef idx="1">
            <a:schemeClr val="dk1"/>
          </a:lnRef>
          <a:fillRef idx="0">
            <a:schemeClr val="dk1"/>
          </a:fillRef>
          <a:effectRef idx="0">
            <a:schemeClr val="dk1"/>
          </a:effectRef>
          <a:fontRef idx="minor">
            <a:schemeClr val="tx1"/>
          </a:fontRef>
        </p:style>
      </p:cxnSp>
      <p:sp>
        <p:nvSpPr>
          <p:cNvPr id="12" name="TextBox 4"/>
          <p:cNvSpPr txBox="1">
            <a:spLocks noChangeArrowheads="1"/>
          </p:cNvSpPr>
          <p:nvPr/>
        </p:nvSpPr>
        <p:spPr bwMode="auto">
          <a:xfrm>
            <a:off x="182563" y="8648700"/>
            <a:ext cx="4206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sz="1400" dirty="0"/>
              <a:t>© 2024, PACER Center</a:t>
            </a:r>
          </a:p>
        </p:txBody>
      </p:sp>
      <p:sp>
        <p:nvSpPr>
          <p:cNvPr id="4" name="Slide Image Placeholder 3"/>
          <p:cNvSpPr>
            <a:spLocks noGrp="1" noRot="1" noChangeAspect="1"/>
          </p:cNvSpPr>
          <p:nvPr>
            <p:ph type="sldImg" idx="2"/>
          </p:nvPr>
        </p:nvSpPr>
        <p:spPr>
          <a:xfrm>
            <a:off x="3789363" y="612775"/>
            <a:ext cx="2749550" cy="2063750"/>
          </a:xfrm>
          <a:prstGeom prst="rect">
            <a:avLst/>
          </a:prstGeom>
          <a:noFill/>
          <a:ln w="12700">
            <a:solidFill>
              <a:prstClr val="black"/>
            </a:solidFill>
          </a:ln>
        </p:spPr>
        <p:txBody>
          <a:bodyPr vert="horz" lIns="91440" tIns="45720" rIns="91440" bIns="45720" rtlCol="0" anchor="ctr"/>
          <a:lstStyle/>
          <a:p>
            <a:pPr lvl="0"/>
            <a:endParaRPr lang="en-US" noProof="0"/>
          </a:p>
        </p:txBody>
      </p:sp>
    </p:spTree>
    <p:extLst>
      <p:ext uri="{BB962C8B-B14F-4D97-AF65-F5344CB8AC3E}">
        <p14:creationId xmlns:p14="http://schemas.microsoft.com/office/powerpoint/2010/main" val="2019967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bullying411@PACER.or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pacerkidsagainstbullying.org/" TargetMode="External"/><Relationship Id="rId5" Type="http://schemas.openxmlformats.org/officeDocument/2006/relationships/hyperlink" Target="http://www.pacerteensagainstbullying.org/" TargetMode="External"/><Relationship Id="rId4" Type="http://schemas.openxmlformats.org/officeDocument/2006/relationships/hyperlink" Target="http://www.pacer.org/bully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xfrm>
            <a:off x="442913" y="1449388"/>
            <a:ext cx="5486400" cy="5935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Slide title</a:t>
            </a:r>
            <a:r>
              <a:rPr lang="en-US" altLang="en-US" dirty="0"/>
              <a:t>:  Cover Slide</a:t>
            </a:r>
          </a:p>
          <a:p>
            <a:pPr eaLnBrk="1" hangingPunct="1"/>
            <a:endParaRPr lang="en-US" altLang="en-US" b="1" dirty="0"/>
          </a:p>
          <a:p>
            <a:pPr eaLnBrk="1" hangingPunct="1"/>
            <a:r>
              <a:rPr lang="en-US" altLang="en-US" b="1" dirty="0"/>
              <a:t>Objective: </a:t>
            </a:r>
            <a:r>
              <a:rPr lang="en-US" altLang="en-US" dirty="0"/>
              <a:t>Slide to show onscreen pre-presentation</a:t>
            </a:r>
          </a:p>
          <a:p>
            <a:endParaRPr lang="en-US" altLang="en-US" dirty="0"/>
          </a:p>
          <a:p>
            <a:r>
              <a:rPr lang="en-US" altLang="en-US" b="1" dirty="0"/>
              <a:t>PACER’s National Bullying Prevention Center</a:t>
            </a:r>
          </a:p>
          <a:p>
            <a:r>
              <a:rPr lang="en-US" altLang="en-US" dirty="0"/>
              <a:t>Is a program of PACER Center</a:t>
            </a:r>
            <a:br>
              <a:rPr lang="en-US" altLang="en-US" dirty="0"/>
            </a:br>
            <a:r>
              <a:rPr lang="en-US" altLang="en-US" dirty="0"/>
              <a:t>8161 Normandale Blvd. | Bloomington, MN 55437</a:t>
            </a:r>
          </a:p>
          <a:p>
            <a:r>
              <a:rPr lang="en-US" altLang="en-US" dirty="0"/>
              <a:t>952.838.9000</a:t>
            </a:r>
          </a:p>
          <a:p>
            <a:r>
              <a:rPr lang="en-US" altLang="en-US" u="sng" dirty="0">
                <a:hlinkClick r:id="rId3"/>
              </a:rPr>
              <a:t>bullying411@PACER.org</a:t>
            </a:r>
            <a:endParaRPr lang="en-US" altLang="en-US" u="sng" dirty="0"/>
          </a:p>
          <a:p>
            <a:r>
              <a:rPr lang="en-US" altLang="en-US" dirty="0"/>
              <a:t>PACER.org/Bullying</a:t>
            </a:r>
            <a:br>
              <a:rPr lang="en-US" altLang="en-US" dirty="0"/>
            </a:br>
            <a:endParaRPr lang="en-US" altLang="en-US" dirty="0"/>
          </a:p>
          <a:p>
            <a:pPr>
              <a:defRPr/>
            </a:pPr>
            <a:r>
              <a:rPr lang="en-US" b="0" i="0" dirty="0">
                <a:effectLst/>
                <a:latin typeface="Calibri" panose="020F0502020204030204" pitchFamily="34" charset="0"/>
              </a:rPr>
              <a:t>Founded in 2006, PACER's National Bullying Prevention Center actively leads social change to prevent childhood bullying, so that all youth are safe and supported in their schools, communities and online. </a:t>
            </a:r>
            <a:r>
              <a:rPr lang="en-US" b="0" i="0">
                <a:effectLst/>
                <a:latin typeface="Calibri" panose="020F0502020204030204" pitchFamily="34" charset="0"/>
              </a:rPr>
              <a:t>PACER provides innovative resources for students, parents, educators, and others, and recognizes bullying as a serious community issue that impacts education, physical and emotional health, and the safety and well-being of students.</a:t>
            </a:r>
            <a:r>
              <a:rPr lang="en-US"/>
              <a:t>.</a:t>
            </a:r>
          </a:p>
          <a:p>
            <a:endParaRPr lang="en-US" altLang="en-US" dirty="0"/>
          </a:p>
          <a:p>
            <a:r>
              <a:rPr lang="en-US" altLang="en-US" dirty="0">
                <a:hlinkClick r:id="rId4"/>
              </a:rPr>
              <a:t>PACER.org/Bullying</a:t>
            </a:r>
            <a:r>
              <a:rPr lang="en-US" altLang="en-US" dirty="0"/>
              <a:t>: This is the portal page for parents and educators to access bullying resources, which include educational toolkits, awareness toolkits, contest ideas, promotional products and more.</a:t>
            </a:r>
          </a:p>
          <a:p>
            <a:r>
              <a:rPr lang="en-US" altLang="en-US" dirty="0">
                <a:hlinkClick r:id="rId5"/>
              </a:rPr>
              <a:t>PACERTeensAgainstBullying</a:t>
            </a:r>
            <a:r>
              <a:rPr lang="en-US" altLang="en-US" dirty="0"/>
              <a:t>: Created by and for teens, this website is a place for middle and high school students to find ways to address bullying, to take action, to be heard, and to own an important social cause.</a:t>
            </a:r>
          </a:p>
          <a:p>
            <a:r>
              <a:rPr lang="en-US" altLang="en-US" dirty="0">
                <a:hlinkClick r:id="rId6"/>
              </a:rPr>
              <a:t>PACERKidsAgainstBullying</a:t>
            </a:r>
            <a:r>
              <a:rPr lang="en-US" altLang="en-US" dirty="0"/>
              <a:t>: A creative, innovative and educational website designed for elementary school students to learn about bullying prevention, engage in activities and be inspired to take action</a:t>
            </a:r>
          </a:p>
          <a:p>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760BEA0-3337-41C4-BAAA-3C3F37AF344A}" type="slidenum">
              <a:rPr lang="en-US" altLang="en-US" smtClean="0"/>
              <a:pPr/>
              <a:t>1</a:t>
            </a:fld>
            <a:endParaRPr lang="en-US" altLang="en-US"/>
          </a:p>
        </p:txBody>
      </p:sp>
    </p:spTree>
    <p:extLst>
      <p:ext uri="{BB962C8B-B14F-4D97-AF65-F5344CB8AC3E}">
        <p14:creationId xmlns:p14="http://schemas.microsoft.com/office/powerpoint/2010/main" val="406341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4189413" y="334963"/>
            <a:ext cx="2349500" cy="1762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xfrm>
            <a:off x="512763" y="1519238"/>
            <a:ext cx="5486400" cy="36004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Slide title: </a:t>
            </a:r>
            <a:r>
              <a:rPr lang="en-US" altLang="en-US" dirty="0"/>
              <a:t>Inclusion – What does it mean?</a:t>
            </a:r>
            <a:endParaRPr lang="en-US" altLang="en-US" b="1" dirty="0"/>
          </a:p>
          <a:p>
            <a:pPr>
              <a:defRPr/>
            </a:pPr>
            <a:endParaRPr lang="en-US" altLang="en-US" b="1" dirty="0"/>
          </a:p>
          <a:p>
            <a:pPr>
              <a:defRPr/>
            </a:pPr>
            <a:r>
              <a:rPr lang="en-US" altLang="en-US" b="1" dirty="0"/>
              <a:t>Objective: </a:t>
            </a:r>
            <a:r>
              <a:rPr lang="en-US" altLang="en-US" dirty="0"/>
              <a:t>For students to understand the definition of</a:t>
            </a:r>
          </a:p>
          <a:p>
            <a:pPr>
              <a:defRPr/>
            </a:pPr>
            <a:r>
              <a:rPr lang="en-US" altLang="en-US" dirty="0"/>
              <a:t>inclusion and to introduce to the concept.</a:t>
            </a:r>
          </a:p>
          <a:p>
            <a:pPr>
              <a:defRPr/>
            </a:pPr>
            <a:endParaRPr lang="en-US" altLang="en-US" dirty="0"/>
          </a:p>
          <a:p>
            <a:pPr eaLnBrk="1" hangingPunct="1">
              <a:defRPr/>
            </a:pPr>
            <a:r>
              <a:rPr lang="en-US" altLang="en-US" dirty="0"/>
              <a:t>Read slide to students and then use optional discussion questions to further the conversation:</a:t>
            </a:r>
          </a:p>
          <a:p>
            <a:pPr marL="171450" indent="-171450" eaLnBrk="1" hangingPunct="1">
              <a:buFont typeface="Arial" panose="020B0604020202020204" pitchFamily="34" charset="0"/>
              <a:buChar char="•"/>
              <a:defRPr/>
            </a:pPr>
            <a:r>
              <a:rPr lang="en-US" altLang="en-US" dirty="0"/>
              <a:t>What is your definition of inclusion?</a:t>
            </a:r>
          </a:p>
          <a:p>
            <a:pPr marL="171450" indent="-171450" eaLnBrk="1" hangingPunct="1">
              <a:buFont typeface="Arial" panose="020B0604020202020204" pitchFamily="34" charset="0"/>
              <a:buChar char="•"/>
              <a:defRPr/>
            </a:pPr>
            <a:r>
              <a:rPr lang="en-US" altLang="en-US" dirty="0"/>
              <a:t>What are synonyms, or other words, for inclusion?</a:t>
            </a:r>
          </a:p>
          <a:p>
            <a:pPr marL="171450" indent="-171450" eaLnBrk="1" hangingPunct="1">
              <a:buFont typeface="Arial" panose="020B0604020202020204" pitchFamily="34" charset="0"/>
              <a:buChar char="•"/>
              <a:defRPr/>
            </a:pPr>
            <a:r>
              <a:rPr lang="en-US" altLang="en-US" dirty="0"/>
              <a:t>What does it mean to you to be included?</a:t>
            </a:r>
          </a:p>
          <a:p>
            <a:pPr>
              <a:defRPr/>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0648ADF-8241-4842-AACB-FEBCFB8E84B8}" type="slidenum">
              <a:rPr lang="en-US" altLang="en-US" smtClean="0"/>
              <a:pPr/>
              <a:t>2</a:t>
            </a:fld>
            <a:endParaRPr lang="en-US" altLang="en-US"/>
          </a:p>
        </p:txBody>
      </p:sp>
    </p:spTree>
    <p:extLst>
      <p:ext uri="{BB962C8B-B14F-4D97-AF65-F5344CB8AC3E}">
        <p14:creationId xmlns:p14="http://schemas.microsoft.com/office/powerpoint/2010/main" val="3394123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xfrm>
            <a:off x="523875" y="1762125"/>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Slide title: </a:t>
            </a:r>
            <a:r>
              <a:rPr lang="en-US" altLang="en-US" dirty="0"/>
              <a:t>Inclusion – Why It’s Important</a:t>
            </a:r>
            <a:endParaRPr lang="en-US" altLang="en-US" b="1" dirty="0"/>
          </a:p>
          <a:p>
            <a:endParaRPr lang="en-US" altLang="en-US" b="1" dirty="0"/>
          </a:p>
          <a:p>
            <a:r>
              <a:rPr lang="en-US" altLang="en-US" b="1" dirty="0"/>
              <a:t>Objective: </a:t>
            </a:r>
            <a:r>
              <a:rPr lang="en-US" altLang="en-US" dirty="0"/>
              <a:t>For students to understand</a:t>
            </a:r>
          </a:p>
          <a:p>
            <a:r>
              <a:rPr lang="en-US" altLang="en-US" dirty="0"/>
              <a:t>why including others is important.</a:t>
            </a:r>
          </a:p>
          <a:p>
            <a:endParaRPr lang="en-US" altLang="en-US" dirty="0"/>
          </a:p>
          <a:p>
            <a:r>
              <a:rPr lang="en-US" altLang="en-US" dirty="0"/>
              <a:t>Read slide to students about reasons why inclusion is important and ask for their ideas on why being inclusive is important.</a:t>
            </a:r>
          </a:p>
          <a:p>
            <a:endParaRPr lang="en-US" altLang="en-US" dirty="0"/>
          </a:p>
          <a:p>
            <a:r>
              <a:rPr lang="en-US" altLang="en-US" b="1" dirty="0"/>
              <a:t>Discussion: </a:t>
            </a:r>
            <a:r>
              <a:rPr lang="en-US" altLang="en-US" dirty="0"/>
              <a:t>How do you think it feels to not be included?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60D7739-7B26-41B1-9A5C-D10E8D7604A7}" type="slidenum">
              <a:rPr lang="en-US" altLang="en-US" smtClean="0"/>
              <a:pPr/>
              <a:t>3</a:t>
            </a:fld>
            <a:endParaRPr lang="en-US" altLang="en-US"/>
          </a:p>
        </p:txBody>
      </p:sp>
    </p:spTree>
    <p:extLst>
      <p:ext uri="{BB962C8B-B14F-4D97-AF65-F5344CB8AC3E}">
        <p14:creationId xmlns:p14="http://schemas.microsoft.com/office/powerpoint/2010/main" val="106464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4270375" y="242888"/>
            <a:ext cx="2200275" cy="1649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xfrm>
            <a:off x="558800" y="1506538"/>
            <a:ext cx="5486400" cy="36004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Slide title: </a:t>
            </a:r>
            <a:r>
              <a:rPr lang="en-US" altLang="en-US" dirty="0"/>
              <a:t>Connection between inclusion and </a:t>
            </a:r>
          </a:p>
          <a:p>
            <a:pPr>
              <a:defRPr/>
            </a:pPr>
            <a:r>
              <a:rPr lang="en-US" altLang="en-US" dirty="0"/>
              <a:t>bullying prevention</a:t>
            </a:r>
          </a:p>
          <a:p>
            <a:pPr>
              <a:defRPr/>
            </a:pPr>
            <a:endParaRPr lang="en-US" altLang="en-US" b="1" dirty="0"/>
          </a:p>
          <a:p>
            <a:pPr>
              <a:defRPr/>
            </a:pPr>
            <a:r>
              <a:rPr lang="en-US" altLang="en-US" b="1" dirty="0"/>
              <a:t>Objective: </a:t>
            </a:r>
            <a:r>
              <a:rPr lang="en-US" altLang="en-US" dirty="0"/>
              <a:t>Make the connection between inclusion and bullying prevention, showing the relationship between the two concepts.</a:t>
            </a:r>
          </a:p>
          <a:p>
            <a:pPr>
              <a:defRPr/>
            </a:pPr>
            <a:endParaRPr lang="en-US" altLang="en-US" b="1" dirty="0"/>
          </a:p>
          <a:p>
            <a:pPr eaLnBrk="1" hangingPunct="1">
              <a:defRPr/>
            </a:pPr>
            <a:r>
              <a:rPr lang="en-US" altLang="en-US" dirty="0"/>
              <a:t>Read slide to students and then use optional discussion question to further the conversation:</a:t>
            </a:r>
          </a:p>
          <a:p>
            <a:pPr marL="171450" indent="-171450" eaLnBrk="1" hangingPunct="1">
              <a:buFont typeface="Arial" panose="020B0604020202020204" pitchFamily="34" charset="0"/>
              <a:buChar char="•"/>
              <a:defRPr/>
            </a:pPr>
            <a:r>
              <a:rPr lang="en-US" altLang="en-US" dirty="0"/>
              <a:t>When our peers feel included, how do you think that helps to prevent bullying?</a:t>
            </a:r>
          </a:p>
          <a:p>
            <a:pPr>
              <a:defRPr/>
            </a:pPr>
            <a:endParaRPr lang="en-US" altLang="en-US" b="1" dirty="0"/>
          </a:p>
          <a:p>
            <a:pPr>
              <a:defRPr/>
            </a:pP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0BCB2FE-D401-4BB8-ADDB-7687E01BE0C3}" type="slidenum">
              <a:rPr lang="en-US" altLang="en-US" smtClean="0"/>
              <a:pPr/>
              <a:t>4</a:t>
            </a:fld>
            <a:endParaRPr lang="en-US" altLang="en-US"/>
          </a:p>
        </p:txBody>
      </p:sp>
    </p:spTree>
    <p:extLst>
      <p:ext uri="{BB962C8B-B14F-4D97-AF65-F5344CB8AC3E}">
        <p14:creationId xmlns:p14="http://schemas.microsoft.com/office/powerpoint/2010/main" val="2697006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xfrm>
            <a:off x="512763" y="1644650"/>
            <a:ext cx="5486400" cy="387647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Slide title: </a:t>
            </a:r>
            <a:r>
              <a:rPr lang="en-US" altLang="en-US" dirty="0"/>
              <a:t>Ways to Be Inclusive at School</a:t>
            </a:r>
            <a:endParaRPr lang="en-US" altLang="en-US" b="1" dirty="0"/>
          </a:p>
          <a:p>
            <a:pPr>
              <a:defRPr/>
            </a:pPr>
            <a:endParaRPr lang="en-US" altLang="en-US" b="1" dirty="0"/>
          </a:p>
          <a:p>
            <a:pPr>
              <a:defRPr/>
            </a:pPr>
            <a:r>
              <a:rPr lang="en-US" altLang="en-US" b="1" dirty="0"/>
              <a:t>Objective: </a:t>
            </a:r>
            <a:r>
              <a:rPr lang="en-US" altLang="en-US" dirty="0"/>
              <a:t>This slide will give students </a:t>
            </a:r>
          </a:p>
          <a:p>
            <a:pPr>
              <a:defRPr/>
            </a:pPr>
            <a:r>
              <a:rPr lang="en-US" altLang="en-US" dirty="0"/>
              <a:t>tangible ideas about how they can be inclusive</a:t>
            </a:r>
          </a:p>
          <a:p>
            <a:pPr>
              <a:defRPr/>
            </a:pPr>
            <a:r>
              <a:rPr lang="en-US" altLang="en-US" dirty="0"/>
              <a:t>at school with their peers.</a:t>
            </a:r>
          </a:p>
          <a:p>
            <a:pPr>
              <a:defRPr/>
            </a:pPr>
            <a:endParaRPr lang="en-US" altLang="en-US" dirty="0"/>
          </a:p>
          <a:p>
            <a:pPr marL="171450" indent="-171450">
              <a:buFont typeface="Arial" panose="020B0604020202020204" pitchFamily="34" charset="0"/>
              <a:buChar char="•"/>
              <a:defRPr/>
            </a:pPr>
            <a:r>
              <a:rPr lang="en-US" altLang="en-US" dirty="0"/>
              <a:t>See someone you don’t know at school? Say hi, tell them your name, and ask them their name. Try and remember it for the next time you see them!</a:t>
            </a:r>
          </a:p>
          <a:p>
            <a:pPr marL="171450" indent="-171450">
              <a:buFont typeface="Arial" panose="020B0604020202020204" pitchFamily="34" charset="0"/>
              <a:buChar char="•"/>
              <a:defRPr/>
            </a:pPr>
            <a:r>
              <a:rPr lang="en-US" altLang="en-US" dirty="0"/>
              <a:t>Include those that may be alone –invite them to play during free hour, sit by you at lunch, or join an afterschool club.</a:t>
            </a:r>
          </a:p>
          <a:p>
            <a:pPr marL="171450" indent="-171450">
              <a:buFont typeface="Arial" panose="020B0604020202020204" pitchFamily="34" charset="0"/>
              <a:buChar char="•"/>
              <a:defRPr/>
            </a:pPr>
            <a:r>
              <a:rPr lang="en-US" altLang="en-US" dirty="0"/>
              <a:t>Give a sincere compliment. Find something simple to compliment, like the student’s shirt, new haircut, or their science project.</a:t>
            </a:r>
          </a:p>
          <a:p>
            <a:pPr marL="171450" indent="-171450">
              <a:buFont typeface="Arial" panose="020B0604020202020204" pitchFamily="34" charset="0"/>
              <a:buChar char="•"/>
              <a:defRPr/>
            </a:pPr>
            <a:r>
              <a:rPr lang="en-US" altLang="en-US" dirty="0"/>
              <a:t>Be patient and respectful if someone takes longer to do something, or does it in a different way.</a:t>
            </a:r>
          </a:p>
          <a:p>
            <a:pPr marL="171450" indent="-171450">
              <a:buFont typeface="Arial" panose="020B0604020202020204" pitchFamily="34" charset="0"/>
              <a:buChar char="•"/>
              <a:defRPr/>
            </a:pPr>
            <a:endParaRPr lang="en-US" altLang="en-US" dirty="0"/>
          </a:p>
          <a:p>
            <a:pPr>
              <a:defRPr/>
            </a:pPr>
            <a:r>
              <a:rPr lang="en-US" altLang="en-US" dirty="0"/>
              <a:t>Ask students for their own ideas about ways to be inclusive.</a:t>
            </a:r>
          </a:p>
          <a:p>
            <a:pPr>
              <a:defRPr/>
            </a:pPr>
            <a:endParaRPr lang="en-US" altLang="en-US" dirty="0"/>
          </a:p>
          <a:p>
            <a:pPr>
              <a:defRPr/>
            </a:pPr>
            <a:endParaRPr lang="en-US"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5ACD979-0C43-4FD6-AD51-3BAD9EDD8445}" type="slidenum">
              <a:rPr lang="en-US" altLang="en-US" smtClean="0"/>
              <a:pPr/>
              <a:t>5</a:t>
            </a:fld>
            <a:endParaRPr lang="en-US" altLang="en-US"/>
          </a:p>
        </p:txBody>
      </p:sp>
    </p:spTree>
    <p:extLst>
      <p:ext uri="{BB962C8B-B14F-4D97-AF65-F5344CB8AC3E}">
        <p14:creationId xmlns:p14="http://schemas.microsoft.com/office/powerpoint/2010/main" val="4224730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442913" y="1644650"/>
            <a:ext cx="5486400" cy="4710113"/>
          </a:xfrm>
        </p:spPr>
        <p:txBody>
          <a:bodyPr/>
          <a:lstStyle/>
          <a:p>
            <a:pPr>
              <a:defRPr/>
            </a:pPr>
            <a:r>
              <a:rPr lang="en-US" altLang="en-US" b="1" dirty="0"/>
              <a:t>Slide title: </a:t>
            </a:r>
            <a:r>
              <a:rPr lang="en-US" altLang="en-US" dirty="0"/>
              <a:t>Ways to be inclusive in the community</a:t>
            </a:r>
            <a:endParaRPr lang="en-US" altLang="en-US" b="1" dirty="0"/>
          </a:p>
          <a:p>
            <a:pPr>
              <a:defRPr/>
            </a:pPr>
            <a:endParaRPr lang="en-US" altLang="en-US" b="1" dirty="0"/>
          </a:p>
          <a:p>
            <a:pPr>
              <a:defRPr/>
            </a:pPr>
            <a:r>
              <a:rPr lang="en-US" altLang="en-US" b="1" dirty="0"/>
              <a:t>Objective: </a:t>
            </a:r>
            <a:r>
              <a:rPr lang="en-US" altLang="en-US" dirty="0"/>
              <a:t>Give students tangible ideas about</a:t>
            </a:r>
          </a:p>
          <a:p>
            <a:pPr>
              <a:defRPr/>
            </a:pPr>
            <a:r>
              <a:rPr lang="en-US" altLang="en-US" dirty="0"/>
              <a:t>ways they can be inclusive in their community.</a:t>
            </a:r>
          </a:p>
          <a:p>
            <a:pPr>
              <a:defRPr/>
            </a:pPr>
            <a:endParaRPr lang="en-US" altLang="en-US" b="1" dirty="0"/>
          </a:p>
          <a:p>
            <a:pPr>
              <a:defRPr/>
            </a:pPr>
            <a:endParaRPr lang="en-US" altLang="en-US" b="1" dirty="0"/>
          </a:p>
          <a:p>
            <a:pPr>
              <a:defRPr/>
            </a:pPr>
            <a:r>
              <a:rPr lang="en-US" altLang="en-US" dirty="0"/>
              <a:t>Just as everyone deserves respect at school, this also applies to the community. Ideas on ways to be inclusive include:</a:t>
            </a:r>
          </a:p>
          <a:p>
            <a:pPr>
              <a:defRPr/>
            </a:pPr>
            <a:endParaRPr lang="en-US" altLang="en-US" dirty="0"/>
          </a:p>
          <a:p>
            <a:pPr marL="171450" indent="-171450">
              <a:buFont typeface="Arial" panose="020B0604020202020204" pitchFamily="34" charset="0"/>
              <a:buChar char="•"/>
              <a:defRPr/>
            </a:pPr>
            <a:endParaRPr lang="en-US" altLang="en-US" dirty="0"/>
          </a:p>
          <a:p>
            <a:pPr marL="171450" indent="-171450">
              <a:buFont typeface="Arial" panose="020B0604020202020204" pitchFamily="34" charset="0"/>
              <a:buChar char="•"/>
              <a:defRPr/>
            </a:pPr>
            <a:r>
              <a:rPr lang="en-US" altLang="en-US" dirty="0"/>
              <a:t>Leave a kind letter in a library book.</a:t>
            </a:r>
          </a:p>
          <a:p>
            <a:pPr marL="171450" indent="-171450">
              <a:buFont typeface="Arial" panose="020B0604020202020204" pitchFamily="34" charset="0"/>
              <a:buChar char="•"/>
              <a:defRPr/>
            </a:pPr>
            <a:r>
              <a:rPr lang="en-US" altLang="en-US" dirty="0"/>
              <a:t>Say thank you! If someone holds the door open for you, picks up something you dropped, or does something kind, say thanks and show your appreciation.</a:t>
            </a:r>
          </a:p>
          <a:p>
            <a:pPr marL="171450" indent="-171450">
              <a:buFont typeface="Arial" panose="020B0604020202020204" pitchFamily="34" charset="0"/>
              <a:buChar char="•"/>
              <a:defRPr/>
            </a:pPr>
            <a:r>
              <a:rPr lang="en-US" altLang="en-US" dirty="0"/>
              <a:t>Let someone go ahead of you in line.</a:t>
            </a:r>
          </a:p>
          <a:p>
            <a:pPr marL="171450" indent="-171450">
              <a:buFont typeface="Arial" panose="020B0604020202020204" pitchFamily="34" charset="0"/>
              <a:buChar char="•"/>
              <a:defRPr/>
            </a:pPr>
            <a:r>
              <a:rPr lang="en-US" altLang="en-US" dirty="0"/>
              <a:t>Smile!</a:t>
            </a:r>
          </a:p>
          <a:p>
            <a:pPr marL="171450" indent="-171450">
              <a:buFont typeface="Arial" panose="020B0604020202020204" pitchFamily="34" charset="0"/>
              <a:buChar char="•"/>
              <a:defRPr/>
            </a:pPr>
            <a:endParaRPr lang="en-US" altLang="en-US" dirty="0"/>
          </a:p>
          <a:p>
            <a:pPr>
              <a:defRPr/>
            </a:pPr>
            <a:r>
              <a:rPr lang="en-US" altLang="en-US" dirty="0"/>
              <a:t>Ask students for their own ideas on ways to be inclusive in their community. What type of impact do they think it will make?</a:t>
            </a:r>
          </a:p>
          <a:p>
            <a:pPr marL="171450" indent="-171450">
              <a:buFont typeface="Arial" panose="020B0604020202020204" pitchFamily="34" charset="0"/>
              <a:buChar char="•"/>
              <a:defRPr/>
            </a:pPr>
            <a:endParaRPr 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t>Page - </a:t>
            </a:r>
            <a:fld id="{B9B19AE1-5C07-4FF8-9171-05C963079FB5}" type="slidenum">
              <a:rPr lang="en-US" altLang="en-US" smtClean="0"/>
              <a:pPr/>
              <a:t>6</a:t>
            </a:fld>
            <a:r>
              <a:rPr lang="en-US" altLang="en-US"/>
              <a:t> - </a:t>
            </a:r>
          </a:p>
        </p:txBody>
      </p:sp>
    </p:spTree>
    <p:extLst>
      <p:ext uri="{BB962C8B-B14F-4D97-AF65-F5344CB8AC3E}">
        <p14:creationId xmlns:p14="http://schemas.microsoft.com/office/powerpoint/2010/main" val="284268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512763" y="1449388"/>
            <a:ext cx="5486400" cy="4071736"/>
          </a:xfrm>
        </p:spPr>
        <p:txBody>
          <a:bodyPr/>
          <a:lstStyle/>
          <a:p>
            <a:pPr>
              <a:defRPr/>
            </a:pPr>
            <a:r>
              <a:rPr lang="en-US" altLang="en-US" b="1" dirty="0"/>
              <a:t>Slide title: </a:t>
            </a:r>
            <a:r>
              <a:rPr lang="en-US" altLang="en-US" dirty="0"/>
              <a:t>Discussion Questions</a:t>
            </a:r>
            <a:endParaRPr lang="en-US" altLang="en-US" b="1" dirty="0"/>
          </a:p>
          <a:p>
            <a:pPr>
              <a:defRPr/>
            </a:pPr>
            <a:endParaRPr lang="en-US" altLang="en-US" b="1" dirty="0"/>
          </a:p>
          <a:p>
            <a:pPr>
              <a:defRPr/>
            </a:pPr>
            <a:r>
              <a:rPr lang="en-US" altLang="en-US" b="1" dirty="0"/>
              <a:t>Objective: </a:t>
            </a:r>
            <a:r>
              <a:rPr lang="en-US" altLang="en-US" dirty="0"/>
              <a:t>This slide will give students a final</a:t>
            </a:r>
          </a:p>
          <a:p>
            <a:pPr>
              <a:defRPr/>
            </a:pPr>
            <a:r>
              <a:rPr lang="en-US" altLang="en-US" dirty="0"/>
              <a:t>opportunity for a classroom discussion on</a:t>
            </a:r>
          </a:p>
          <a:p>
            <a:pPr>
              <a:defRPr/>
            </a:pPr>
            <a:r>
              <a:rPr lang="en-US" altLang="en-US" dirty="0"/>
              <a:t>inclusion and to answer any questions they have.</a:t>
            </a:r>
          </a:p>
          <a:p>
            <a:pPr>
              <a:defRPr/>
            </a:pPr>
            <a:endParaRPr lang="en-US" altLang="en-US" dirty="0"/>
          </a:p>
          <a:p>
            <a:pPr>
              <a:defRPr/>
            </a:pPr>
            <a:endParaRPr lang="en-US" altLang="en-US" dirty="0"/>
          </a:p>
          <a:p>
            <a:pPr>
              <a:defRPr/>
            </a:pPr>
            <a:r>
              <a:rPr lang="en-US" altLang="en-US" dirty="0"/>
              <a:t>Discussion can be for the entire class</a:t>
            </a:r>
            <a:r>
              <a:rPr lang="en-US" altLang="en-US" baseline="0" dirty="0"/>
              <a:t> </a:t>
            </a:r>
            <a:r>
              <a:rPr lang="en-US" altLang="en-US" dirty="0"/>
              <a:t>or for smaller groups. If the discussion is in smaller groups, have one group member share what they discussed in a larger group setting. </a:t>
            </a:r>
          </a:p>
          <a:p>
            <a:pPr>
              <a:defRPr/>
            </a:pPr>
            <a:endParaRPr lang="en-US" altLang="en-US" dirty="0"/>
          </a:p>
          <a:p>
            <a:pPr marL="171450" indent="-171450">
              <a:buFont typeface="Arial" panose="020B0604020202020204" pitchFamily="34" charset="0"/>
              <a:buChar char="•"/>
              <a:defRPr/>
            </a:pPr>
            <a:r>
              <a:rPr lang="en-US" altLang="en-US" dirty="0"/>
              <a:t>What are the benefits of creating an inclusive school and community?</a:t>
            </a:r>
          </a:p>
          <a:p>
            <a:pPr>
              <a:buFont typeface="Arial" panose="020B0604020202020204" pitchFamily="34" charset="0"/>
              <a:buNone/>
              <a:defRPr/>
            </a:pPr>
            <a:endParaRPr lang="en-US" altLang="en-US" dirty="0"/>
          </a:p>
          <a:p>
            <a:pPr marL="171450" indent="-171450">
              <a:buFont typeface="Arial" panose="020B0604020202020204" pitchFamily="34" charset="0"/>
              <a:buChar char="•"/>
              <a:defRPr/>
            </a:pPr>
            <a:r>
              <a:rPr lang="en-US" altLang="en-US" dirty="0"/>
              <a:t>Do you have any ideas about how to create an inclusive space online?</a:t>
            </a:r>
          </a:p>
          <a:p>
            <a:pPr>
              <a:defRPr/>
            </a:pPr>
            <a:endParaRPr lang="en-US" altLang="en-US" dirty="0"/>
          </a:p>
          <a:p>
            <a:pPr>
              <a:defRPr/>
            </a:pPr>
            <a:r>
              <a:rPr lang="en-US" altLang="en-US" dirty="0"/>
              <a:t>Ask students if they have any other questions or comments on inclusion.</a:t>
            </a:r>
          </a:p>
          <a:p>
            <a:pPr>
              <a:defRPr/>
            </a:pPr>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t>Page - </a:t>
            </a:r>
            <a:fld id="{A21A15AD-6469-41F1-9700-BABFBBA5FDD2}" type="slidenum">
              <a:rPr lang="en-US" altLang="en-US" smtClean="0"/>
              <a:pPr/>
              <a:t>7</a:t>
            </a:fld>
            <a:r>
              <a:rPr lang="en-US" altLang="en-US"/>
              <a:t> - </a:t>
            </a:r>
          </a:p>
        </p:txBody>
      </p:sp>
    </p:spTree>
    <p:extLst>
      <p:ext uri="{BB962C8B-B14F-4D97-AF65-F5344CB8AC3E}">
        <p14:creationId xmlns:p14="http://schemas.microsoft.com/office/powerpoint/2010/main" val="2671874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23825"/>
            <a:ext cx="9144000" cy="1522413"/>
          </a:xfrm>
          <a:prstGeom prst="rect">
            <a:avLst/>
          </a:prstGeom>
          <a:solidFill>
            <a:srgbClr val="F15C32"/>
          </a:solidFill>
          <a:ln>
            <a:solidFill>
              <a:srgbClr val="F15C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791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921DFDC-B5B6-461B-88B2-D0198B3FAB3B}" type="datetimeFigureOut">
              <a:rPr lang="en-US" altLang="en-US"/>
              <a:pPr>
                <a:defRPr/>
              </a:pPr>
              <a:t>12/20/23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4099EA-F5FB-4B1F-9535-4595C54A37BE}" type="slidenum">
              <a:rPr lang="en-US" altLang="en-US"/>
              <a:pPr>
                <a:defRPr/>
              </a:pPr>
              <a:t>‹#›</a:t>
            </a:fld>
            <a:endParaRPr lang="en-US" altLang="en-US"/>
          </a:p>
        </p:txBody>
      </p:sp>
    </p:spTree>
    <p:extLst>
      <p:ext uri="{BB962C8B-B14F-4D97-AF65-F5344CB8AC3E}">
        <p14:creationId xmlns:p14="http://schemas.microsoft.com/office/powerpoint/2010/main" val="22391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EB2B801-195C-45E4-B874-CC79435341E1}" type="datetimeFigureOut">
              <a:rPr lang="en-US" altLang="en-US"/>
              <a:pPr>
                <a:defRPr/>
              </a:pPr>
              <a:t>12/20/23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CDC56C-DAA5-4087-8420-406C06FEBECF}" type="slidenum">
              <a:rPr lang="en-US" altLang="en-US"/>
              <a:pPr>
                <a:defRPr/>
              </a:pPr>
              <a:t>‹#›</a:t>
            </a:fld>
            <a:endParaRPr lang="en-US" altLang="en-US"/>
          </a:p>
        </p:txBody>
      </p:sp>
    </p:spTree>
    <p:extLst>
      <p:ext uri="{BB962C8B-B14F-4D97-AF65-F5344CB8AC3E}">
        <p14:creationId xmlns:p14="http://schemas.microsoft.com/office/powerpoint/2010/main" val="333885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23825"/>
            <a:ext cx="9144000" cy="1522413"/>
          </a:xfrm>
          <a:prstGeom prst="rect">
            <a:avLst/>
          </a:prstGeom>
          <a:solidFill>
            <a:srgbClr val="F15C32"/>
          </a:solidFill>
          <a:ln>
            <a:solidFill>
              <a:srgbClr val="F15C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628650" y="222331"/>
            <a:ext cx="788670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91FAF5AD-25DC-4039-9AD1-7CC9AE04CE32}" type="slidenum">
              <a:rPr lang="en-US" altLang="en-US"/>
              <a:pPr>
                <a:defRPr/>
              </a:pPr>
              <a:t>‹#›</a:t>
            </a:fld>
            <a:endParaRPr lang="en-US" altLang="en-US"/>
          </a:p>
        </p:txBody>
      </p:sp>
    </p:spTree>
    <p:extLst>
      <p:ext uri="{BB962C8B-B14F-4D97-AF65-F5344CB8AC3E}">
        <p14:creationId xmlns:p14="http://schemas.microsoft.com/office/powerpoint/2010/main" val="112400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2C359650-7BA8-4A6B-90DE-B04FB85C4779}" type="slidenum">
              <a:rPr lang="en-US" altLang="en-US"/>
              <a:pPr>
                <a:defRPr/>
              </a:pPr>
              <a:t>‹#›</a:t>
            </a:fld>
            <a:endParaRPr lang="en-US" altLang="en-US"/>
          </a:p>
        </p:txBody>
      </p:sp>
    </p:spTree>
    <p:extLst>
      <p:ext uri="{BB962C8B-B14F-4D97-AF65-F5344CB8AC3E}">
        <p14:creationId xmlns:p14="http://schemas.microsoft.com/office/powerpoint/2010/main" val="26997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5"/>
          <p:cNvSpPr>
            <a:spLocks noGrp="1"/>
          </p:cNvSpPr>
          <p:nvPr>
            <p:ph type="ftr" sz="quarter" idx="10"/>
          </p:nvPr>
        </p:nvSpPr>
        <p:spPr/>
        <p:txBody>
          <a:bodyPr/>
          <a:lstStyle>
            <a:lvl1pPr>
              <a:defRPr/>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pPr>
              <a:defRPr/>
            </a:pPr>
            <a:fld id="{614D6F14-319D-40CC-A91F-2B7B5E58EC25}" type="slidenum">
              <a:rPr lang="en-US" altLang="en-US"/>
              <a:pPr>
                <a:defRPr/>
              </a:pPr>
              <a:t>‹#›</a:t>
            </a:fld>
            <a:endParaRPr lang="en-US" altLang="en-US"/>
          </a:p>
        </p:txBody>
      </p:sp>
    </p:spTree>
    <p:extLst>
      <p:ext uri="{BB962C8B-B14F-4D97-AF65-F5344CB8AC3E}">
        <p14:creationId xmlns:p14="http://schemas.microsoft.com/office/powerpoint/2010/main" val="144656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10"/>
          </p:nvPr>
        </p:nvSpPr>
        <p:spPr/>
        <p:txBody>
          <a:bodyPr/>
          <a:lstStyle>
            <a:lvl1pPr>
              <a:defRPr/>
            </a:lvl1pPr>
          </a:lstStyle>
          <a:p>
            <a:pPr>
              <a:defRPr/>
            </a:pPr>
            <a:endParaRPr lang="en-US"/>
          </a:p>
        </p:txBody>
      </p:sp>
      <p:sp>
        <p:nvSpPr>
          <p:cNvPr id="8" name="Slide Number Placeholder 8"/>
          <p:cNvSpPr>
            <a:spLocks noGrp="1"/>
          </p:cNvSpPr>
          <p:nvPr>
            <p:ph type="sldNum" sz="quarter" idx="11"/>
          </p:nvPr>
        </p:nvSpPr>
        <p:spPr/>
        <p:txBody>
          <a:bodyPr/>
          <a:lstStyle>
            <a:lvl1pPr>
              <a:defRPr/>
            </a:lvl1pPr>
          </a:lstStyle>
          <a:p>
            <a:pPr>
              <a:defRPr/>
            </a:pPr>
            <a:fld id="{085C072D-3D16-4EA0-AAF3-98C10EC41989}" type="slidenum">
              <a:rPr lang="en-US" altLang="en-US"/>
              <a:pPr>
                <a:defRPr/>
              </a:pPr>
              <a:t>‹#›</a:t>
            </a:fld>
            <a:endParaRPr lang="en-US" altLang="en-US"/>
          </a:p>
        </p:txBody>
      </p:sp>
    </p:spTree>
    <p:extLst>
      <p:ext uri="{BB962C8B-B14F-4D97-AF65-F5344CB8AC3E}">
        <p14:creationId xmlns:p14="http://schemas.microsoft.com/office/powerpoint/2010/main" val="61657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endParaRPr lang="en-US"/>
          </a:p>
        </p:txBody>
      </p:sp>
      <p:sp>
        <p:nvSpPr>
          <p:cNvPr id="4" name="Slide Number Placeholder 4"/>
          <p:cNvSpPr>
            <a:spLocks noGrp="1"/>
          </p:cNvSpPr>
          <p:nvPr>
            <p:ph type="sldNum" sz="quarter" idx="11"/>
          </p:nvPr>
        </p:nvSpPr>
        <p:spPr/>
        <p:txBody>
          <a:bodyPr/>
          <a:lstStyle>
            <a:lvl1pPr>
              <a:defRPr/>
            </a:lvl1pPr>
          </a:lstStyle>
          <a:p>
            <a:pPr>
              <a:defRPr/>
            </a:pPr>
            <a:fld id="{8E2A17EE-FEC6-4358-A0F6-6DD6BB52E5A8}" type="slidenum">
              <a:rPr lang="en-US" altLang="en-US"/>
              <a:pPr>
                <a:defRPr/>
              </a:pPr>
              <a:t>‹#›</a:t>
            </a:fld>
            <a:endParaRPr lang="en-US" altLang="en-US"/>
          </a:p>
        </p:txBody>
      </p:sp>
    </p:spTree>
    <p:extLst>
      <p:ext uri="{BB962C8B-B14F-4D97-AF65-F5344CB8AC3E}">
        <p14:creationId xmlns:p14="http://schemas.microsoft.com/office/powerpoint/2010/main" val="329470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Slide Number Placeholder 3"/>
          <p:cNvSpPr>
            <a:spLocks noGrp="1"/>
          </p:cNvSpPr>
          <p:nvPr>
            <p:ph type="sldNum" sz="quarter" idx="11"/>
          </p:nvPr>
        </p:nvSpPr>
        <p:spPr/>
        <p:txBody>
          <a:bodyPr/>
          <a:lstStyle>
            <a:lvl1pPr>
              <a:defRPr/>
            </a:lvl1pPr>
          </a:lstStyle>
          <a:p>
            <a:pPr>
              <a:defRPr/>
            </a:pPr>
            <a:fld id="{A68DF76D-8933-4FDC-97AE-9F6655E3DD7D}" type="slidenum">
              <a:rPr lang="en-US" altLang="en-US"/>
              <a:pPr>
                <a:defRPr/>
              </a:pPr>
              <a:t>‹#›</a:t>
            </a:fld>
            <a:endParaRPr lang="en-US" altLang="en-US"/>
          </a:p>
        </p:txBody>
      </p:sp>
    </p:spTree>
    <p:extLst>
      <p:ext uri="{BB962C8B-B14F-4D97-AF65-F5344CB8AC3E}">
        <p14:creationId xmlns:p14="http://schemas.microsoft.com/office/powerpoint/2010/main" val="83850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AB06A4E-716C-49E2-9D4A-E946C1911658}" type="datetimeFigureOut">
              <a:rPr lang="en-US" altLang="en-US"/>
              <a:pPr>
                <a:defRPr/>
              </a:pPr>
              <a:t>12/20/23</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59843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B1FC91-AC9B-47ED-9852-B5DBC7F5C528}" type="datetimeFigureOut">
              <a:rPr lang="en-US" altLang="en-US"/>
              <a:pPr>
                <a:defRPr/>
              </a:pPr>
              <a:t>12/20/23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607668-7E66-4813-B942-EB904645DDA6}" type="slidenum">
              <a:rPr lang="en-US" altLang="en-US"/>
              <a:pPr>
                <a:defRPr/>
              </a:pPr>
              <a:t>‹#›</a:t>
            </a:fld>
            <a:endParaRPr lang="en-US" altLang="en-US"/>
          </a:p>
        </p:txBody>
      </p:sp>
    </p:spTree>
    <p:extLst>
      <p:ext uri="{BB962C8B-B14F-4D97-AF65-F5344CB8AC3E}">
        <p14:creationId xmlns:p14="http://schemas.microsoft.com/office/powerpoint/2010/main" val="1268398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73F460C7-E456-4B88-BBDD-090DA5D05431}" type="datetimeFigureOut">
              <a:rPr lang="en-US" altLang="en-US"/>
              <a:pPr>
                <a:defRPr/>
              </a:pPr>
              <a:t>12/20/23</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B3F0A6F-2908-4C31-B9D8-9AC2ADBA2C85}" type="slidenum">
              <a:rPr lang="en-US" altLang="en-US"/>
              <a:pPr>
                <a:defRPr/>
              </a:pPr>
              <a:t>‹#›</a:t>
            </a:fld>
            <a:endParaRPr lang="en-US" altLang="en-US"/>
          </a:p>
        </p:txBody>
      </p:sp>
      <p:sp>
        <p:nvSpPr>
          <p:cNvPr id="13" name="Slide Number Placeholder 5"/>
          <p:cNvSpPr txBox="1">
            <a:spLocks/>
          </p:cNvSpPr>
          <p:nvPr userDrawn="1"/>
        </p:nvSpPr>
        <p:spPr>
          <a:xfrm>
            <a:off x="5005388" y="6419850"/>
            <a:ext cx="393065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200" dirty="0"/>
              <a:t> © 2024 | PACER’s National Bullying Prevention Center - </a:t>
            </a:r>
            <a:fld id="{20CA9E17-77E5-4E45-A03B-73B37870A150}" type="slidenum">
              <a:rPr lang="en-US" altLang="en-US" sz="1200" smtClean="0"/>
              <a:pPr eaLnBrk="1" hangingPunct="1">
                <a:defRPr/>
              </a:pPr>
              <a:t>‹#›</a:t>
            </a:fld>
            <a:endParaRPr lang="en-US" altLang="en-US" sz="1200" dirty="0"/>
          </a:p>
        </p:txBody>
      </p:sp>
      <p:cxnSp>
        <p:nvCxnSpPr>
          <p:cNvPr id="14" name="Straight Connector 13"/>
          <p:cNvCxnSpPr/>
          <p:nvPr userDrawn="1"/>
        </p:nvCxnSpPr>
        <p:spPr>
          <a:xfrm>
            <a:off x="0" y="6383338"/>
            <a:ext cx="9144000" cy="0"/>
          </a:xfrm>
          <a:prstGeom prst="line">
            <a:avLst/>
          </a:prstGeom>
          <a:ln>
            <a:solidFill>
              <a:srgbClr val="F15C32"/>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userDrawn="1"/>
        </p:nvCxnSpPr>
        <p:spPr>
          <a:xfrm>
            <a:off x="0" y="6729413"/>
            <a:ext cx="9144000" cy="0"/>
          </a:xfrm>
          <a:prstGeom prst="line">
            <a:avLst/>
          </a:prstGeom>
          <a:ln>
            <a:solidFill>
              <a:srgbClr val="F15C32"/>
            </a:solidFill>
          </a:ln>
        </p:spPr>
        <p:style>
          <a:lnRef idx="3">
            <a:schemeClr val="dk1"/>
          </a:lnRef>
          <a:fillRef idx="0">
            <a:schemeClr val="dk1"/>
          </a:fillRef>
          <a:effectRef idx="2">
            <a:schemeClr val="dk1"/>
          </a:effectRef>
          <a:fontRef idx="minor">
            <a:schemeClr val="tx1"/>
          </a:fontRef>
        </p:style>
      </p:cxnSp>
      <p:pic>
        <p:nvPicPr>
          <p:cNvPr id="2" name="Picture 1" descr="A blue text on a white background&#10;&#10;Description automatically generated">
            <a:extLst>
              <a:ext uri="{FF2B5EF4-FFF2-40B4-BE49-F238E27FC236}">
                <a16:creationId xmlns:a16="http://schemas.microsoft.com/office/drawing/2014/main" id="{FB462E09-F3A8-B2B8-02C5-B404E8D21C6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4593" y="6308529"/>
            <a:ext cx="3372576" cy="444636"/>
          </a:xfrm>
          <a:prstGeom prst="rect">
            <a:avLst/>
          </a:prstGeom>
        </p:spPr>
      </p:pic>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889" r:id="rId9"/>
    <p:sldLayoutId id="2147483890" r:id="rId10"/>
    <p:sldLayoutId id="214748389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p:cNvPicPr>
          <p:nvPr/>
        </p:nvPicPr>
        <p:blipFill>
          <a:blip r:embed="rId3">
            <a:extLst>
              <a:ext uri="{28A0092B-C50C-407E-A947-70E740481C1C}">
                <a14:useLocalDpi xmlns:a14="http://schemas.microsoft.com/office/drawing/2010/main" val="0"/>
              </a:ext>
            </a:extLst>
          </a:blip>
          <a:srcRect t="23424" b="9412"/>
          <a:stretch>
            <a:fillRect/>
          </a:stretch>
        </p:blipFill>
        <p:spPr bwMode="auto">
          <a:xfrm>
            <a:off x="0" y="0"/>
            <a:ext cx="91440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617538" y="387350"/>
            <a:ext cx="7886700" cy="1325563"/>
          </a:xfrm>
        </p:spPr>
        <p:txBody>
          <a:bodyPr/>
          <a:lstStyle/>
          <a:p>
            <a:r>
              <a:rPr lang="en-US" altLang="en-US"/>
              <a:t> </a:t>
            </a: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endParaRPr lang="en-US" altLang="en-US"/>
          </a:p>
        </p:txBody>
      </p:sp>
      <p:sp>
        <p:nvSpPr>
          <p:cNvPr id="2" name="Rectangle 1"/>
          <p:cNvSpPr/>
          <p:nvPr/>
        </p:nvSpPr>
        <p:spPr>
          <a:xfrm>
            <a:off x="-11113" y="4149725"/>
            <a:ext cx="9144001" cy="2022475"/>
          </a:xfrm>
          <a:prstGeom prst="rect">
            <a:avLst/>
          </a:prstGeom>
          <a:solidFill>
            <a:srgbClr val="F15C32"/>
          </a:solidFill>
          <a:ln>
            <a:solidFill>
              <a:srgbClr val="F15C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3" name="TextBox 2"/>
          <p:cNvSpPr txBox="1">
            <a:spLocks noChangeArrowheads="1"/>
          </p:cNvSpPr>
          <p:nvPr/>
        </p:nvSpPr>
        <p:spPr bwMode="auto">
          <a:xfrm>
            <a:off x="903288" y="4446588"/>
            <a:ext cx="731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n-US" altLang="en-US" sz="7200" dirty="0">
                <a:solidFill>
                  <a:schemeClr val="bg1"/>
                </a:solidFill>
              </a:rPr>
              <a:t>All About Inclusion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28650" y="211138"/>
            <a:ext cx="7886700" cy="1325562"/>
          </a:xfrm>
          <a:ln>
            <a:solidFill>
              <a:srgbClr val="F15C32"/>
            </a:solidFill>
            <a:miter lim="800000"/>
            <a:headEnd/>
            <a:tailEnd/>
          </a:ln>
        </p:spPr>
        <p:txBody>
          <a:bodyPr/>
          <a:lstStyle/>
          <a:p>
            <a:pPr algn="ctr"/>
            <a:r>
              <a:rPr lang="en-US" altLang="en-US" sz="4800" b="1">
                <a:solidFill>
                  <a:schemeClr val="bg1"/>
                </a:solidFill>
              </a:rPr>
              <a:t>Inclusion</a:t>
            </a:r>
            <a:br>
              <a:rPr lang="en-US" altLang="en-US" sz="4800" b="1">
                <a:solidFill>
                  <a:schemeClr val="bg1"/>
                </a:solidFill>
              </a:rPr>
            </a:br>
            <a:r>
              <a:rPr lang="en-US" altLang="en-US" sz="4000" i="1">
                <a:solidFill>
                  <a:schemeClr val="bg1"/>
                </a:solidFill>
              </a:rPr>
              <a:t>What does it mean?</a:t>
            </a:r>
            <a:endParaRPr lang="en-US" altLang="en-US" sz="4800" b="1" i="1">
              <a:solidFill>
                <a:schemeClr val="bg1"/>
              </a:solidFill>
            </a:endParaRPr>
          </a:p>
        </p:txBody>
      </p:sp>
      <p:sp>
        <p:nvSpPr>
          <p:cNvPr id="14339" name="Content Placeholder 2"/>
          <p:cNvSpPr>
            <a:spLocks noGrp="1"/>
          </p:cNvSpPr>
          <p:nvPr>
            <p:ph idx="1"/>
          </p:nvPr>
        </p:nvSpPr>
        <p:spPr>
          <a:xfrm>
            <a:off x="628650" y="2074863"/>
            <a:ext cx="7886700" cy="3605212"/>
          </a:xfrm>
        </p:spPr>
        <p:txBody>
          <a:bodyPr/>
          <a:lstStyle/>
          <a:p>
            <a:pPr marL="0" indent="0" algn="ctr">
              <a:buFont typeface="Arial" panose="020B0604020202020204" pitchFamily="34" charset="0"/>
              <a:buNone/>
            </a:pPr>
            <a:r>
              <a:rPr lang="en-US" altLang="en-US" sz="4000" b="1" dirty="0"/>
              <a:t>Inclusion</a:t>
            </a:r>
          </a:p>
          <a:p>
            <a:pPr marL="0" indent="0" algn="ctr">
              <a:buFont typeface="Arial" panose="020B0604020202020204" pitchFamily="34" charset="0"/>
              <a:buNone/>
            </a:pPr>
            <a:r>
              <a:rPr lang="en-US" altLang="en-US" sz="2000" dirty="0"/>
              <a:t>According to Webster’s English Dictionary:</a:t>
            </a:r>
          </a:p>
          <a:p>
            <a:pPr marL="0" indent="0" algn="ctr">
              <a:buFont typeface="Arial" panose="020B0604020202020204" pitchFamily="34" charset="0"/>
              <a:buNone/>
            </a:pPr>
            <a:r>
              <a:rPr lang="en-US" altLang="en-US" sz="2000" dirty="0"/>
              <a:t>noun, </a:t>
            </a:r>
            <a:r>
              <a:rPr lang="en-US" altLang="en-US" sz="2000" dirty="0" err="1"/>
              <a:t>in·clu·sion</a:t>
            </a:r>
            <a:r>
              <a:rPr lang="en-US" altLang="en-US" sz="2000" dirty="0"/>
              <a:t> </a:t>
            </a:r>
          </a:p>
          <a:p>
            <a:pPr marL="0" indent="0" algn="ctr">
              <a:buFont typeface="Arial" panose="020B0604020202020204" pitchFamily="34" charset="0"/>
              <a:buNone/>
            </a:pPr>
            <a:r>
              <a:rPr lang="en-US" altLang="en-US" sz="2000" dirty="0"/>
              <a:t>---------------------------------------------------</a:t>
            </a:r>
          </a:p>
          <a:p>
            <a:pPr marL="0" indent="0" algn="ctr">
              <a:buFont typeface="Arial" panose="020B0604020202020204" pitchFamily="34" charset="0"/>
              <a:buNone/>
            </a:pPr>
            <a:r>
              <a:rPr lang="en-US" altLang="en-US" sz="2000" dirty="0"/>
              <a:t> An act of taking in as part of a whole</a:t>
            </a:r>
            <a:r>
              <a:rPr lang="en-US" altLang="en-US" sz="2000" b="1" dirty="0"/>
              <a:t>:</a:t>
            </a:r>
            <a:r>
              <a:rPr lang="en-US" altLang="en-US" sz="2000" dirty="0"/>
              <a:t>  the state of being taken in as part of a whole</a:t>
            </a:r>
          </a:p>
          <a:p>
            <a:pPr marL="0" indent="0" algn="ctr">
              <a:buFont typeface="Arial" panose="020B0604020202020204" pitchFamily="34" charset="0"/>
              <a:buNone/>
            </a:pPr>
            <a:endParaRPr lang="en-US" altLang="en-US" sz="2000" dirty="0"/>
          </a:p>
          <a:p>
            <a:pPr marL="0" indent="0" algn="ctr">
              <a:buFont typeface="Arial" panose="020B0604020202020204" pitchFamily="34" charset="0"/>
              <a:buNone/>
            </a:pPr>
            <a:r>
              <a:rPr lang="en-US" altLang="en-US" sz="2400" i="1" dirty="0"/>
              <a:t>Other ideas about what inclusion means?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28650" y="222250"/>
            <a:ext cx="7886700" cy="1325563"/>
          </a:xfrm>
        </p:spPr>
        <p:txBody>
          <a:bodyPr/>
          <a:lstStyle/>
          <a:p>
            <a:pPr algn="ctr"/>
            <a:r>
              <a:rPr lang="en-US" altLang="en-US" sz="4800" b="1" dirty="0">
                <a:solidFill>
                  <a:schemeClr val="bg1"/>
                </a:solidFill>
              </a:rPr>
              <a:t>Inclusion</a:t>
            </a:r>
            <a:br>
              <a:rPr lang="en-US" altLang="en-US" sz="4800" b="1" dirty="0">
                <a:solidFill>
                  <a:schemeClr val="bg1"/>
                </a:solidFill>
              </a:rPr>
            </a:br>
            <a:r>
              <a:rPr lang="en-US" altLang="en-US" sz="4000" i="1" dirty="0">
                <a:solidFill>
                  <a:schemeClr val="bg1"/>
                </a:solidFill>
              </a:rPr>
              <a:t>Why it’s important</a:t>
            </a:r>
            <a:endParaRPr lang="en-US" altLang="en-US" sz="4800" dirty="0">
              <a:solidFill>
                <a:schemeClr val="bg1"/>
              </a:solidFill>
            </a:endParaRPr>
          </a:p>
        </p:txBody>
      </p:sp>
      <p:sp>
        <p:nvSpPr>
          <p:cNvPr id="16387" name="TextBox 1"/>
          <p:cNvSpPr txBox="1">
            <a:spLocks noChangeArrowheads="1"/>
          </p:cNvSpPr>
          <p:nvPr/>
        </p:nvSpPr>
        <p:spPr bwMode="auto">
          <a:xfrm>
            <a:off x="554038" y="1978025"/>
            <a:ext cx="80359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n-US" altLang="en-US"/>
              <a:t>Everyone feels respected.</a:t>
            </a:r>
          </a:p>
          <a:p>
            <a:pPr algn="ctr">
              <a:lnSpc>
                <a:spcPct val="100000"/>
              </a:lnSpc>
              <a:spcBef>
                <a:spcPct val="0"/>
              </a:spcBef>
              <a:buFontTx/>
              <a:buNone/>
            </a:pPr>
            <a:endParaRPr lang="en-US" altLang="en-US"/>
          </a:p>
          <a:p>
            <a:pPr algn="ctr">
              <a:lnSpc>
                <a:spcPct val="100000"/>
              </a:lnSpc>
              <a:spcBef>
                <a:spcPct val="0"/>
              </a:spcBef>
              <a:buFontTx/>
              <a:buNone/>
            </a:pPr>
            <a:r>
              <a:rPr lang="en-US" altLang="en-US"/>
              <a:t>Everyone feels valued for who they are.</a:t>
            </a:r>
          </a:p>
          <a:p>
            <a:pPr algn="ctr">
              <a:lnSpc>
                <a:spcPct val="100000"/>
              </a:lnSpc>
              <a:spcBef>
                <a:spcPct val="0"/>
              </a:spcBef>
              <a:buFontTx/>
              <a:buNone/>
            </a:pPr>
            <a:endParaRPr lang="en-US" altLang="en-US"/>
          </a:p>
          <a:p>
            <a:pPr algn="ctr">
              <a:lnSpc>
                <a:spcPct val="100000"/>
              </a:lnSpc>
              <a:spcBef>
                <a:spcPct val="0"/>
              </a:spcBef>
              <a:buFontTx/>
              <a:buNone/>
            </a:pPr>
            <a:r>
              <a:rPr lang="en-US" altLang="en-US"/>
              <a:t>Everyone feels like they belong. </a:t>
            </a:r>
          </a:p>
          <a:p>
            <a:pPr algn="ctr">
              <a:lnSpc>
                <a:spcPct val="100000"/>
              </a:lnSpc>
              <a:spcBef>
                <a:spcPct val="0"/>
              </a:spcBef>
              <a:buFontTx/>
              <a:buNone/>
            </a:pPr>
            <a:r>
              <a:rPr lang="en-US" altLang="en-US"/>
              <a:t>------------------------------------------------------</a:t>
            </a:r>
          </a:p>
          <a:p>
            <a:pPr algn="ctr">
              <a:lnSpc>
                <a:spcPct val="100000"/>
              </a:lnSpc>
              <a:spcBef>
                <a:spcPct val="0"/>
              </a:spcBef>
              <a:buFontTx/>
              <a:buNone/>
            </a:pPr>
            <a:endParaRPr lang="en-US" altLang="en-US"/>
          </a:p>
          <a:p>
            <a:pPr algn="ctr">
              <a:lnSpc>
                <a:spcPct val="100000"/>
              </a:lnSpc>
              <a:spcBef>
                <a:spcPct val="0"/>
              </a:spcBef>
              <a:buFontTx/>
              <a:buNone/>
            </a:pPr>
            <a:r>
              <a:rPr lang="en-US" altLang="en-US" i="1"/>
              <a:t>Other ideas on why being inclusive is important?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28650" y="222250"/>
            <a:ext cx="7886700" cy="1325563"/>
          </a:xfrm>
        </p:spPr>
        <p:txBody>
          <a:bodyPr/>
          <a:lstStyle/>
          <a:p>
            <a:pPr algn="ctr"/>
            <a:r>
              <a:rPr lang="en-US" altLang="en-US" b="1" dirty="0">
                <a:solidFill>
                  <a:schemeClr val="bg1"/>
                </a:solidFill>
              </a:rPr>
              <a:t>Inclusion and Bullying Prevention</a:t>
            </a:r>
            <a:br>
              <a:rPr lang="en-US" altLang="en-US" b="1" dirty="0">
                <a:solidFill>
                  <a:schemeClr val="bg1"/>
                </a:solidFill>
              </a:rPr>
            </a:br>
            <a:r>
              <a:rPr lang="en-US" altLang="en-US" sz="4000" i="1" dirty="0">
                <a:solidFill>
                  <a:schemeClr val="bg1"/>
                </a:solidFill>
              </a:rPr>
              <a:t>What’s the connection?</a:t>
            </a:r>
            <a:endParaRPr lang="en-US" altLang="en-US" b="1" dirty="0">
              <a:solidFill>
                <a:schemeClr val="bg1"/>
              </a:solidFill>
            </a:endParaRPr>
          </a:p>
        </p:txBody>
      </p:sp>
      <p:sp>
        <p:nvSpPr>
          <p:cNvPr id="18435" name="Content Placeholder 2"/>
          <p:cNvSpPr>
            <a:spLocks noGrp="1"/>
          </p:cNvSpPr>
          <p:nvPr>
            <p:ph idx="1"/>
          </p:nvPr>
        </p:nvSpPr>
        <p:spPr/>
        <p:txBody>
          <a:bodyPr/>
          <a:lstStyle/>
          <a:p>
            <a:pPr marL="0" indent="0">
              <a:buFont typeface="Arial" panose="020B0604020202020204" pitchFamily="34" charset="0"/>
              <a:buNone/>
            </a:pPr>
            <a:r>
              <a:rPr lang="en-US" altLang="en-US" dirty="0"/>
              <a:t>Students who are bullied may be:</a:t>
            </a:r>
          </a:p>
          <a:p>
            <a:pPr lvl="1"/>
            <a:r>
              <a:rPr lang="en-US" altLang="en-US" dirty="0"/>
              <a:t>Perceived as different from their peers, such as wearing different clothing or being new to a school</a:t>
            </a:r>
          </a:p>
          <a:p>
            <a:pPr lvl="1"/>
            <a:r>
              <a:rPr lang="en-US" altLang="en-US" dirty="0"/>
              <a:t>Less popular than others and have few friends</a:t>
            </a:r>
          </a:p>
          <a:p>
            <a:pPr marL="0" indent="0">
              <a:buFont typeface="Arial" panose="020B0604020202020204" pitchFamily="34" charset="0"/>
              <a:buNone/>
            </a:pPr>
            <a:endParaRPr lang="en-US" altLang="en-US" sz="800" dirty="0"/>
          </a:p>
          <a:p>
            <a:pPr marL="0" indent="0">
              <a:buFont typeface="Arial" panose="020B0604020202020204" pitchFamily="34" charset="0"/>
              <a:buNone/>
            </a:pPr>
            <a:endParaRPr lang="en-US" altLang="en-US" sz="800" dirty="0"/>
          </a:p>
          <a:p>
            <a:pPr marL="0" indent="0" algn="ctr">
              <a:buFont typeface="Arial" panose="020B0604020202020204" pitchFamily="34" charset="0"/>
              <a:buNone/>
            </a:pPr>
            <a:r>
              <a:rPr lang="en-US" altLang="en-US" b="1" dirty="0"/>
              <a:t>Inclusion</a:t>
            </a:r>
            <a:r>
              <a:rPr lang="en-US" altLang="en-US" dirty="0"/>
              <a:t> means reaching out and welcoming those peers who are not the same as us or may have few friends. This helps prevent bullying by showing students they aren’t alone and have support from their peers. </a:t>
            </a:r>
          </a:p>
          <a:p>
            <a:pPr lvl="1"/>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28650" y="222250"/>
            <a:ext cx="7886700" cy="1325563"/>
          </a:xfrm>
        </p:spPr>
        <p:txBody>
          <a:bodyPr/>
          <a:lstStyle/>
          <a:p>
            <a:pPr algn="ctr"/>
            <a:r>
              <a:rPr lang="en-US" altLang="en-US" sz="4800" b="1">
                <a:solidFill>
                  <a:schemeClr val="bg1"/>
                </a:solidFill>
              </a:rPr>
              <a:t>Ways To Be Inclusive</a:t>
            </a:r>
            <a:br>
              <a:rPr lang="en-US" altLang="en-US" sz="4800" b="1">
                <a:solidFill>
                  <a:schemeClr val="bg1"/>
                </a:solidFill>
              </a:rPr>
            </a:br>
            <a:r>
              <a:rPr lang="en-US" altLang="en-US" sz="4000" i="1">
                <a:solidFill>
                  <a:schemeClr val="bg1"/>
                </a:solidFill>
              </a:rPr>
              <a:t>At School</a:t>
            </a:r>
          </a:p>
        </p:txBody>
      </p:sp>
      <p:sp>
        <p:nvSpPr>
          <p:cNvPr id="20483" name="Content Placeholder 2"/>
          <p:cNvSpPr>
            <a:spLocks noGrp="1"/>
          </p:cNvSpPr>
          <p:nvPr>
            <p:ph idx="1"/>
          </p:nvPr>
        </p:nvSpPr>
        <p:spPr/>
        <p:txBody>
          <a:bodyPr/>
          <a:lstStyle/>
          <a:p>
            <a:pPr>
              <a:defRPr/>
            </a:pPr>
            <a:r>
              <a:rPr lang="en-US" altLang="en-US" sz="2200" dirty="0"/>
              <a:t>See someone you don’t know at school? Say hi, tell them your name, and ask them their name. Try and remember it for the next time you see them!</a:t>
            </a:r>
          </a:p>
          <a:p>
            <a:pPr>
              <a:defRPr/>
            </a:pPr>
            <a:r>
              <a:rPr lang="en-US" altLang="en-US" sz="2200" dirty="0"/>
              <a:t>Include those that may be alone –invite them to play during free hour, sit by you at lunch, or join an afterschool club.</a:t>
            </a:r>
          </a:p>
          <a:p>
            <a:pPr>
              <a:defRPr/>
            </a:pPr>
            <a:r>
              <a:rPr lang="en-US" altLang="en-US" sz="2200" dirty="0"/>
              <a:t>Give a sincere compliment. Find something simple to compliment, like the student’s shirt, new haircut, or their science project.</a:t>
            </a:r>
          </a:p>
          <a:p>
            <a:pPr>
              <a:defRPr/>
            </a:pPr>
            <a:r>
              <a:rPr lang="en-US" altLang="en-US" sz="2200" dirty="0"/>
              <a:t>Be patient and respectful if someone takes longer to do something, or does it in a different way.</a:t>
            </a:r>
            <a:endParaRPr lang="en-US" altLang="en-US" sz="2400" dirty="0"/>
          </a:p>
          <a:p>
            <a:pPr marL="0" indent="0" algn="ctr">
              <a:buFont typeface="Arial" panose="020B0604020202020204" pitchFamily="34" charset="0"/>
              <a:buNone/>
              <a:defRPr/>
            </a:pPr>
            <a:r>
              <a:rPr lang="en-US" altLang="en-US" sz="3200" dirty="0"/>
              <a:t>What are your other ideas?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28650" y="222250"/>
            <a:ext cx="7886700" cy="1325563"/>
          </a:xfrm>
        </p:spPr>
        <p:txBody>
          <a:bodyPr/>
          <a:lstStyle/>
          <a:p>
            <a:pPr algn="ctr"/>
            <a:r>
              <a:rPr lang="en-US" altLang="en-US" sz="4800" b="1">
                <a:solidFill>
                  <a:schemeClr val="bg1"/>
                </a:solidFill>
              </a:rPr>
              <a:t>Ways To Be Inclusive</a:t>
            </a:r>
            <a:br>
              <a:rPr lang="en-US" altLang="en-US" sz="4800" b="1">
                <a:solidFill>
                  <a:schemeClr val="bg1"/>
                </a:solidFill>
              </a:rPr>
            </a:br>
            <a:r>
              <a:rPr lang="en-US" altLang="en-US" sz="4000" i="1">
                <a:solidFill>
                  <a:schemeClr val="bg1"/>
                </a:solidFill>
              </a:rPr>
              <a:t>In The Community</a:t>
            </a:r>
            <a:endParaRPr lang="en-US" altLang="en-US" sz="4800" i="1">
              <a:solidFill>
                <a:schemeClr val="bg1"/>
              </a:solidFill>
            </a:endParaRPr>
          </a:p>
        </p:txBody>
      </p:sp>
      <p:sp>
        <p:nvSpPr>
          <p:cNvPr id="21507" name="Content Placeholder 2"/>
          <p:cNvSpPr>
            <a:spLocks noGrp="1"/>
          </p:cNvSpPr>
          <p:nvPr>
            <p:ph idx="1"/>
          </p:nvPr>
        </p:nvSpPr>
        <p:spPr>
          <a:xfrm>
            <a:off x="628650" y="1825625"/>
            <a:ext cx="7886700" cy="3367088"/>
          </a:xfrm>
        </p:spPr>
        <p:txBody>
          <a:bodyPr/>
          <a:lstStyle/>
          <a:p>
            <a:pPr>
              <a:defRPr/>
            </a:pPr>
            <a:r>
              <a:rPr lang="en-US" altLang="en-US" dirty="0"/>
              <a:t>Leave a kind, anonymous letter in a library book.</a:t>
            </a:r>
          </a:p>
          <a:p>
            <a:pPr>
              <a:defRPr/>
            </a:pPr>
            <a:r>
              <a:rPr lang="en-US" altLang="en-US" dirty="0"/>
              <a:t>Say thank you! If someone holds the door open for you, picks up something you dropped, or does something kind, say thanks and show your appreciation.</a:t>
            </a:r>
          </a:p>
          <a:p>
            <a:pPr>
              <a:defRPr/>
            </a:pPr>
            <a:r>
              <a:rPr lang="en-US" altLang="en-US" dirty="0"/>
              <a:t>Let someone go ahead of you in line.</a:t>
            </a:r>
          </a:p>
          <a:p>
            <a:pPr>
              <a:defRPr/>
            </a:pPr>
            <a:r>
              <a:rPr lang="en-US" altLang="en-US" dirty="0"/>
              <a:t>Smile!</a:t>
            </a:r>
          </a:p>
          <a:p>
            <a:pPr marL="0" indent="0">
              <a:buFont typeface="Arial" panose="020B0604020202020204" pitchFamily="34" charset="0"/>
              <a:buNone/>
              <a:defRPr/>
            </a:pPr>
            <a:endParaRPr lang="en-US" altLang="en-US" dirty="0"/>
          </a:p>
          <a:p>
            <a:pPr marL="0" indent="0" algn="ctr">
              <a:buFont typeface="Arial" panose="020B0604020202020204" pitchFamily="34" charset="0"/>
              <a:buNone/>
              <a:defRPr/>
            </a:pPr>
            <a:r>
              <a:rPr lang="en-US" altLang="en-US" sz="3200" dirty="0"/>
              <a:t>What are your other ideas?</a:t>
            </a:r>
          </a:p>
          <a:p>
            <a:pPr marL="0" indent="0">
              <a:buFont typeface="Arial" panose="020B0604020202020204" pitchFamily="34" charset="0"/>
              <a:buNone/>
              <a:defRPr/>
            </a:pPr>
            <a:endParaRPr lang="en-US" altLang="en-US" dirty="0"/>
          </a:p>
          <a:p>
            <a:pPr marL="0" indent="0">
              <a:buFont typeface="Arial" panose="020B0604020202020204" pitchFamily="34" charset="0"/>
              <a:buNone/>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28650" y="222250"/>
            <a:ext cx="7886700" cy="1325563"/>
          </a:xfrm>
        </p:spPr>
        <p:txBody>
          <a:bodyPr/>
          <a:lstStyle/>
          <a:p>
            <a:pPr algn="ctr"/>
            <a:r>
              <a:rPr lang="en-US" altLang="en-US" sz="4800" b="1" dirty="0">
                <a:solidFill>
                  <a:schemeClr val="bg1"/>
                </a:solidFill>
              </a:rPr>
              <a:t>Discussion Questions</a:t>
            </a:r>
            <a:endParaRPr lang="en-US" altLang="en-US" sz="4800" i="1" dirty="0">
              <a:solidFill>
                <a:schemeClr val="bg1"/>
              </a:solidFill>
            </a:endParaRPr>
          </a:p>
        </p:txBody>
      </p:sp>
      <p:sp>
        <p:nvSpPr>
          <p:cNvPr id="24579" name="Content Placeholder 2"/>
          <p:cNvSpPr>
            <a:spLocks noGrp="1"/>
          </p:cNvSpPr>
          <p:nvPr>
            <p:ph idx="1"/>
          </p:nvPr>
        </p:nvSpPr>
        <p:spPr/>
        <p:txBody>
          <a:bodyPr/>
          <a:lstStyle/>
          <a:p>
            <a:pPr marL="0" indent="0" algn="ctr">
              <a:buFont typeface="Arial" panose="020B0604020202020204" pitchFamily="34" charset="0"/>
              <a:buNone/>
            </a:pPr>
            <a:endParaRPr lang="en-US" altLang="en-US" dirty="0"/>
          </a:p>
          <a:p>
            <a:pPr marL="0" indent="0" algn="ctr">
              <a:buFont typeface="Arial" panose="020B0604020202020204" pitchFamily="34" charset="0"/>
              <a:buNone/>
            </a:pPr>
            <a:r>
              <a:rPr lang="en-US" altLang="en-US" dirty="0"/>
              <a:t>What are the benefits of creating an inclusive school and community?</a:t>
            </a:r>
          </a:p>
          <a:p>
            <a:pPr marL="0" indent="0" algn="ctr">
              <a:buFont typeface="Arial" panose="020B0604020202020204" pitchFamily="34" charset="0"/>
              <a:buNone/>
            </a:pPr>
            <a:endParaRPr lang="en-US" altLang="en-US" dirty="0"/>
          </a:p>
          <a:p>
            <a:pPr marL="0" indent="0" algn="ctr">
              <a:buFont typeface="Arial" panose="020B0604020202020204" pitchFamily="34" charset="0"/>
              <a:buNone/>
            </a:pPr>
            <a:r>
              <a:rPr lang="en-US" altLang="en-US" dirty="0"/>
              <a:t>Do you have any ideas on how to create an inclusive space online?</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1721</TotalTime>
  <Words>1188</Words>
  <Application>Microsoft Macintosh PowerPoint</Application>
  <PresentationFormat>On-screen Show (4:3)</PresentationFormat>
  <Paragraphs>130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          </vt:lpstr>
      <vt:lpstr>Inclusion What does it mean?</vt:lpstr>
      <vt:lpstr>Inclusion Why it’s important</vt:lpstr>
      <vt:lpstr>Inclusion and Bullying Prevention What’s the connection?</vt:lpstr>
      <vt:lpstr>Ways To Be Inclusive At School</vt:lpstr>
      <vt:lpstr>Ways To Be Inclusive In The Community</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Lindgren</dc:creator>
  <cp:lastModifiedBy>Jeff Okerstrom</cp:lastModifiedBy>
  <cp:revision>78</cp:revision>
  <dcterms:created xsi:type="dcterms:W3CDTF">2017-02-10T19:20:25Z</dcterms:created>
  <dcterms:modified xsi:type="dcterms:W3CDTF">2023-12-20T19:28:51Z</dcterms:modified>
</cp:coreProperties>
</file>