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6" r:id="rId14"/>
    <p:sldId id="267" r:id="rId15"/>
    <p:sldId id="269" r:id="rId16"/>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956F5D-9A15-41B8-914F-900D73FF73D0}" v="30" dt="2020-02-04T23:12:57.4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84136" autoAdjust="0"/>
  </p:normalViewPr>
  <p:slideViewPr>
    <p:cSldViewPr>
      <p:cViewPr varScale="1">
        <p:scale>
          <a:sx n="82" d="100"/>
          <a:sy n="82" d="100"/>
        </p:scale>
        <p:origin x="2136" y="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8" d="100"/>
          <a:sy n="98" d="100"/>
        </p:scale>
        <p:origin x="252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4"/>
          <p:cNvSpPr txBox="1">
            <a:spLocks noChangeArrowheads="1"/>
          </p:cNvSpPr>
          <p:nvPr/>
        </p:nvSpPr>
        <p:spPr bwMode="auto">
          <a:xfrm>
            <a:off x="256990" y="262732"/>
            <a:ext cx="52294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sz="1400" dirty="0"/>
              <a:t>Bullying 101</a:t>
            </a:r>
          </a:p>
          <a:p>
            <a:pPr>
              <a:defRPr/>
            </a:pPr>
            <a:r>
              <a:rPr lang="en-US" altLang="en-US" sz="1400" dirty="0"/>
              <a:t>Guide</a:t>
            </a:r>
            <a:r>
              <a:rPr lang="en-US" altLang="en-US" sz="1400" baseline="0" dirty="0"/>
              <a:t> for Middle and High School Students</a:t>
            </a:r>
            <a:endParaRPr lang="en-US" altLang="en-US" sz="1400" dirty="0"/>
          </a:p>
        </p:txBody>
      </p:sp>
      <p:cxnSp>
        <p:nvCxnSpPr>
          <p:cNvPr id="9" name="Straight Connector 8"/>
          <p:cNvCxnSpPr/>
          <p:nvPr/>
        </p:nvCxnSpPr>
        <p:spPr>
          <a:xfrm flipV="1">
            <a:off x="0" y="838200"/>
            <a:ext cx="10056813" cy="1588"/>
          </a:xfrm>
          <a:prstGeom prst="line">
            <a:avLst/>
          </a:prstGeom>
        </p:spPr>
        <p:style>
          <a:lnRef idx="1">
            <a:schemeClr val="dk1"/>
          </a:lnRef>
          <a:fillRef idx="0">
            <a:schemeClr val="dk1"/>
          </a:fillRef>
          <a:effectRef idx="0">
            <a:schemeClr val="dk1"/>
          </a:effectRef>
          <a:fontRef idx="minor">
            <a:schemeClr val="tx1"/>
          </a:fontRef>
        </p:style>
      </p:cxnSp>
      <p:sp>
        <p:nvSpPr>
          <p:cNvPr id="10" name="Rectangle 9"/>
          <p:cNvSpPr/>
          <p:nvPr/>
        </p:nvSpPr>
        <p:spPr>
          <a:xfrm>
            <a:off x="228600" y="1066800"/>
            <a:ext cx="9667952" cy="617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Image Placeholder 3"/>
          <p:cNvSpPr>
            <a:spLocks noGrp="1" noRot="1" noChangeAspect="1"/>
          </p:cNvSpPr>
          <p:nvPr>
            <p:ph type="sldImg" idx="2"/>
          </p:nvPr>
        </p:nvSpPr>
        <p:spPr>
          <a:xfrm>
            <a:off x="7162800" y="510706"/>
            <a:ext cx="2687318" cy="2076450"/>
          </a:xfrm>
          <a:prstGeom prst="rect">
            <a:avLst/>
          </a:prstGeom>
          <a:noFill/>
          <a:ln w="12700">
            <a:solidFill>
              <a:prstClr val="black"/>
            </a:solidFill>
          </a:ln>
        </p:spPr>
        <p:txBody>
          <a:bodyPr vert="horz" lIns="91440" tIns="45720" rIns="91440" bIns="45720" rtlCol="0" anchor="ctr"/>
          <a:lstStyle/>
          <a:p>
            <a:endParaRPr lang="en-US"/>
          </a:p>
        </p:txBody>
      </p:sp>
      <p:sp>
        <p:nvSpPr>
          <p:cNvPr id="11" name="TextBox 4"/>
          <p:cNvSpPr txBox="1">
            <a:spLocks noChangeArrowheads="1"/>
          </p:cNvSpPr>
          <p:nvPr/>
        </p:nvSpPr>
        <p:spPr bwMode="auto">
          <a:xfrm>
            <a:off x="231808" y="7383463"/>
            <a:ext cx="4206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sz="1400" dirty="0"/>
              <a:t>© 2023, PACER Center</a:t>
            </a:r>
          </a:p>
        </p:txBody>
      </p:sp>
      <p:sp>
        <p:nvSpPr>
          <p:cNvPr id="12" name="Slide Number Placeholder 6"/>
          <p:cNvSpPr>
            <a:spLocks noGrp="1"/>
          </p:cNvSpPr>
          <p:nvPr>
            <p:ph type="sldNum" sz="quarter" idx="5"/>
          </p:nvPr>
        </p:nvSpPr>
        <p:spPr>
          <a:xfrm>
            <a:off x="6781800" y="7308056"/>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dirty="0"/>
            </a:lvl1pPr>
          </a:lstStyle>
          <a:p>
            <a:pPr>
              <a:defRPr/>
            </a:pPr>
            <a:r>
              <a:rPr lang="en-US" altLang="en-US"/>
              <a:t>Page - </a:t>
            </a:r>
            <a:fld id="{D8917C75-3DEB-49BC-99A2-77C04C482355}" type="slidenum">
              <a:rPr lang="en-US" altLang="en-US"/>
              <a:pPr>
                <a:defRPr/>
              </a:pPr>
              <a:t>‹#›</a:t>
            </a:fld>
            <a:r>
              <a:rPr lang="en-US" altLang="en-US"/>
              <a:t> - </a:t>
            </a:r>
          </a:p>
        </p:txBody>
      </p:sp>
    </p:spTree>
    <p:extLst>
      <p:ext uri="{BB962C8B-B14F-4D97-AF65-F5344CB8AC3E}">
        <p14:creationId xmlns:p14="http://schemas.microsoft.com/office/powerpoint/2010/main" val="236851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bullying411@PACER.or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pacerkidsagainstbullying.org/" TargetMode="External"/><Relationship Id="rId5" Type="http://schemas.openxmlformats.org/officeDocument/2006/relationships/hyperlink" Target="http://www.pacerteensagainstbullying.org/" TargetMode="External"/><Relationship Id="rId4" Type="http://schemas.openxmlformats.org/officeDocument/2006/relationships/hyperlink" Target="http://www.pacer.org/bullyin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62800" y="511175"/>
            <a:ext cx="2687638" cy="2076450"/>
          </a:xfrm>
        </p:spPr>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1</a:t>
            </a:fld>
            <a:r>
              <a:rPr lang="en-US" altLang="en-US"/>
              <a:t> - </a:t>
            </a:r>
          </a:p>
        </p:txBody>
      </p:sp>
      <p:sp>
        <p:nvSpPr>
          <p:cNvPr id="5" name="Rectangle 1"/>
          <p:cNvSpPr>
            <a:spLocks noGrp="1" noChangeArrowheads="1"/>
          </p:cNvSpPr>
          <p:nvPr>
            <p:ph type="body" idx="1"/>
          </p:nvPr>
        </p:nvSpPr>
        <p:spPr bwMode="auto">
          <a:xfrm>
            <a:off x="461009" y="1548930"/>
            <a:ext cx="799719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200" b="1" dirty="0"/>
              <a:t>Slide title</a:t>
            </a:r>
            <a:r>
              <a:rPr lang="en-US" altLang="en-US" sz="1200" dirty="0"/>
              <a:t>:  Cover Slide</a:t>
            </a:r>
          </a:p>
          <a:p>
            <a:pPr eaLnBrk="1" hangingPunct="1"/>
            <a:endParaRPr lang="en-US" altLang="en-US" sz="1200" b="1" dirty="0"/>
          </a:p>
          <a:p>
            <a:pPr eaLnBrk="1" hangingPunct="1"/>
            <a:r>
              <a:rPr lang="en-US" altLang="en-US" sz="1200" b="1" dirty="0"/>
              <a:t>Objective: </a:t>
            </a:r>
            <a:r>
              <a:rPr lang="en-US" altLang="en-US" sz="1200" dirty="0"/>
              <a:t>Slide to show onscreen pre-presentation</a:t>
            </a:r>
          </a:p>
          <a:p>
            <a:endParaRPr lang="en-US" altLang="en-US" sz="1200" dirty="0"/>
          </a:p>
          <a:p>
            <a:r>
              <a:rPr lang="en-US" altLang="en-US" sz="1200" b="1" dirty="0"/>
              <a:t>PACER’s National Bullying Prevention Center</a:t>
            </a:r>
          </a:p>
          <a:p>
            <a:r>
              <a:rPr lang="en-US" altLang="en-US" sz="1200" dirty="0"/>
              <a:t>Is a program of PACER Center</a:t>
            </a:r>
            <a:br>
              <a:rPr lang="en-US" altLang="en-US" sz="1200" dirty="0"/>
            </a:br>
            <a:r>
              <a:rPr lang="en-US" altLang="en-US" sz="1200" dirty="0"/>
              <a:t>8161 Normandale Blvd. | Bloomington, MN 55437</a:t>
            </a:r>
          </a:p>
          <a:p>
            <a:r>
              <a:rPr lang="en-US" altLang="en-US" sz="1200" dirty="0"/>
              <a:t>952.838.9000</a:t>
            </a:r>
          </a:p>
          <a:p>
            <a:r>
              <a:rPr lang="en-US" altLang="en-US" sz="1200" u="sng" dirty="0">
                <a:hlinkClick r:id="rId3"/>
              </a:rPr>
              <a:t>bullying411@PACER.org</a:t>
            </a:r>
            <a:endParaRPr lang="en-US" altLang="en-US" sz="1200" u="sng" dirty="0"/>
          </a:p>
          <a:p>
            <a:r>
              <a:rPr lang="en-US" altLang="en-US" sz="1200" dirty="0"/>
              <a:t>PACER.org/Bullying</a:t>
            </a:r>
            <a:br>
              <a:rPr lang="en-US" altLang="en-US" sz="1200" dirty="0"/>
            </a:br>
            <a:endParaRPr lang="en-US" altLang="en-US" sz="1200" dirty="0"/>
          </a:p>
          <a:p>
            <a:r>
              <a:rPr lang="en-US" altLang="en-US" sz="1200" dirty="0"/>
              <a:t>Founded in 2006, PACER’s National Bullying Prevention Center actively leads social change, so that bullying is no longer considered an accepted childhood rite of passage. PACER provides innovative resources for students, parents, educators, and others, and recognizes bullying as a serious community issue that impacts education, physical and emotional health, and the safety and well-being of students.</a:t>
            </a:r>
          </a:p>
          <a:p>
            <a:endParaRPr lang="en-US" altLang="en-US" sz="1200" dirty="0"/>
          </a:p>
          <a:p>
            <a:r>
              <a:rPr lang="en-US" altLang="en-US" sz="1200" dirty="0">
                <a:hlinkClick r:id="rId4"/>
              </a:rPr>
              <a:t>PACER.org/Bullying</a:t>
            </a:r>
            <a:r>
              <a:rPr lang="en-US" altLang="en-US" sz="1200" dirty="0"/>
              <a:t>: This is the portal page for parents and educators to access bullying resources, which include educational toolkits, awareness toolkits, contest ideas, promotional products and more.</a:t>
            </a:r>
          </a:p>
          <a:p>
            <a:r>
              <a:rPr lang="en-US" altLang="en-US" sz="1200" dirty="0">
                <a:hlinkClick r:id="rId5"/>
              </a:rPr>
              <a:t>PACERTeensAgainstBullying</a:t>
            </a:r>
            <a:r>
              <a:rPr lang="en-US" altLang="en-US" sz="1200" dirty="0"/>
              <a:t>: Created by and for teens, this website is a place for middle and high school students to find ways to address bullying, to take action, to be heard, and to own an important social cause.</a:t>
            </a:r>
          </a:p>
          <a:p>
            <a:r>
              <a:rPr lang="en-US" altLang="en-US" sz="1200" dirty="0">
                <a:hlinkClick r:id="rId6"/>
              </a:rPr>
              <a:t>PACERKidsAgainstBullying</a:t>
            </a:r>
            <a:r>
              <a:rPr lang="en-US" altLang="en-US" sz="1200" dirty="0"/>
              <a:t>: A creative, innovative and educational website designed for elementary school students to learn about bullying prevention, engage in activities and be inspired to take action</a:t>
            </a:r>
          </a:p>
        </p:txBody>
      </p:sp>
    </p:spTree>
    <p:extLst>
      <p:ext uri="{BB962C8B-B14F-4D97-AF65-F5344CB8AC3E}">
        <p14:creationId xmlns:p14="http://schemas.microsoft.com/office/powerpoint/2010/main" val="2214412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62800" y="511175"/>
            <a:ext cx="2687638" cy="2076450"/>
          </a:xfrm>
        </p:spPr>
      </p:sp>
      <p:sp>
        <p:nvSpPr>
          <p:cNvPr id="3" name="Notes Placeholder 2"/>
          <p:cNvSpPr>
            <a:spLocks noGrp="1"/>
          </p:cNvSpPr>
          <p:nvPr>
            <p:ph type="body" idx="1"/>
          </p:nvPr>
        </p:nvSpPr>
        <p:spPr>
          <a:xfrm>
            <a:off x="440154" y="1219200"/>
            <a:ext cx="6494046" cy="4495800"/>
          </a:xfrm>
        </p:spPr>
        <p:txBody>
          <a:bodyPr/>
          <a:lstStyle/>
          <a:p>
            <a:r>
              <a:rPr lang="en-US" altLang="en-US" b="1" dirty="0"/>
              <a:t>Slide title</a:t>
            </a:r>
            <a:r>
              <a:rPr lang="en-US" altLang="en-US" dirty="0"/>
              <a:t>: What If I Witness Bullying </a:t>
            </a:r>
          </a:p>
          <a:p>
            <a:endParaRPr lang="en-US" altLang="en-US" b="1" dirty="0"/>
          </a:p>
          <a:p>
            <a:r>
              <a:rPr lang="en-US" altLang="en-US" b="1" dirty="0"/>
              <a:t>Objective: </a:t>
            </a:r>
            <a:r>
              <a:rPr lang="en-US" altLang="en-US" dirty="0"/>
              <a:t>Cover tips about what a student can do if they witness bullying behavior.</a:t>
            </a:r>
            <a:endParaRPr lang="en-US" dirty="0"/>
          </a:p>
          <a:p>
            <a:endParaRPr lang="en-US" dirty="0"/>
          </a:p>
          <a:p>
            <a:endParaRPr lang="en-US" i="1" dirty="0"/>
          </a:p>
          <a:p>
            <a:r>
              <a:rPr lang="en-US" i="1" dirty="0"/>
              <a:t>“It’s none of my business—I should just ignore it and walk away—right?”</a:t>
            </a:r>
          </a:p>
          <a:p>
            <a:endParaRPr lang="en-US" dirty="0"/>
          </a:p>
          <a:p>
            <a:pPr fontAlgn="base"/>
            <a:r>
              <a:rPr lang="en-US" b="1" dirty="0"/>
              <a:t>Wrong!</a:t>
            </a:r>
          </a:p>
          <a:p>
            <a:pPr fontAlgn="base"/>
            <a:endParaRPr lang="en-US" dirty="0"/>
          </a:p>
          <a:p>
            <a:pPr fontAlgn="base"/>
            <a:r>
              <a:rPr lang="en-US" dirty="0"/>
              <a:t>Put yourself in the target’s place. If you were being pushed around, laughed at, gossiped about, made fun of, ignored on purpose, you’d probably want someone to help you out.</a:t>
            </a:r>
          </a:p>
          <a:p>
            <a:pPr fontAlgn="base"/>
            <a:endParaRPr lang="en-US" dirty="0"/>
          </a:p>
          <a:p>
            <a:pPr marL="171450" indent="-171450" fontAlgn="base">
              <a:buFont typeface="Arial" panose="020B0604020202020204" pitchFamily="34" charset="0"/>
              <a:buChar char="•"/>
            </a:pPr>
            <a:r>
              <a:rPr lang="en-US" dirty="0"/>
              <a:t>The very least you could do is to NOT join in. Your non-support of someone bullying sends a clear message that you don’t agree with what’s happening. </a:t>
            </a:r>
          </a:p>
          <a:p>
            <a:pPr fontAlgn="base"/>
            <a:endParaRPr lang="en-US" dirty="0"/>
          </a:p>
          <a:p>
            <a:pPr marL="171450" indent="-171450" fontAlgn="base">
              <a:buFont typeface="Arial" panose="020B0604020202020204" pitchFamily="34" charset="0"/>
              <a:buChar char="•"/>
            </a:pPr>
            <a:r>
              <a:rPr lang="en-US" dirty="0"/>
              <a:t>If you see someone being laughed at, instead of turning your back, help the target to turn his or her back to the bullying by walking to class with him or her, telling them that they don’t deserve what’s happening to them. Show your support. Kids who are bullied often feel like no one cares—help them feel like they’re not alone.</a:t>
            </a:r>
          </a:p>
          <a:p>
            <a:pPr fontAlgn="base"/>
            <a:endParaRPr lang="en-US" dirty="0"/>
          </a:p>
          <a:p>
            <a:pPr marL="171450" indent="-171450" fontAlgn="base">
              <a:buFont typeface="Arial" panose="020B0604020202020204" pitchFamily="34" charset="0"/>
              <a:buChar char="•"/>
            </a:pPr>
            <a:r>
              <a:rPr lang="en-US" dirty="0"/>
              <a:t>Other ideas including inviting other</a:t>
            </a:r>
            <a:r>
              <a:rPr lang="en-US" baseline="0" dirty="0"/>
              <a:t> students</a:t>
            </a:r>
            <a:r>
              <a:rPr lang="en-US" dirty="0"/>
              <a:t> to sit with you at lunch, hang out during free hour, or walk together to class. Including the student can make a huge difference.</a:t>
            </a:r>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10</a:t>
            </a:fld>
            <a:r>
              <a:rPr lang="en-US" altLang="en-US"/>
              <a:t> - </a:t>
            </a:r>
          </a:p>
        </p:txBody>
      </p:sp>
    </p:spTree>
    <p:extLst>
      <p:ext uri="{BB962C8B-B14F-4D97-AF65-F5344CB8AC3E}">
        <p14:creationId xmlns:p14="http://schemas.microsoft.com/office/powerpoint/2010/main" val="321314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0" y="104775"/>
            <a:ext cx="2425700" cy="1874838"/>
          </a:xfrm>
        </p:spPr>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11</a:t>
            </a:fld>
            <a:r>
              <a:rPr lang="en-US" altLang="en-US"/>
              <a:t> - </a:t>
            </a:r>
          </a:p>
        </p:txBody>
      </p:sp>
      <p:sp>
        <p:nvSpPr>
          <p:cNvPr id="6" name="Notes Placeholder 2"/>
          <p:cNvSpPr txBox="1">
            <a:spLocks/>
          </p:cNvSpPr>
          <p:nvPr/>
        </p:nvSpPr>
        <p:spPr>
          <a:xfrm>
            <a:off x="372477" y="1143000"/>
            <a:ext cx="8314323" cy="472440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altLang="en-US" b="1" dirty="0"/>
              <a:t>Slide title</a:t>
            </a:r>
            <a:r>
              <a:rPr lang="en-US" altLang="en-US" dirty="0"/>
              <a:t>: What If I Witness Bullying </a:t>
            </a:r>
          </a:p>
          <a:p>
            <a:endParaRPr lang="en-US" altLang="en-US" b="1" dirty="0"/>
          </a:p>
          <a:p>
            <a:r>
              <a:rPr lang="en-US" altLang="en-US" b="1" dirty="0"/>
              <a:t>Objective: </a:t>
            </a:r>
            <a:r>
              <a:rPr lang="en-US" altLang="en-US" dirty="0"/>
              <a:t>Cover tips about what a student can do if they witness bullying behavior.</a:t>
            </a:r>
          </a:p>
          <a:p>
            <a:endParaRPr lang="en-US" dirty="0"/>
          </a:p>
          <a:p>
            <a:pPr marL="228600" indent="-228600" fontAlgn="base">
              <a:buAutoNum type="arabicPeriod"/>
            </a:pPr>
            <a:r>
              <a:rPr lang="en-US" b="1" dirty="0"/>
              <a:t>Be available for conversation</a:t>
            </a:r>
          </a:p>
          <a:p>
            <a:pPr fontAlgn="base"/>
            <a:r>
              <a:rPr lang="en-US" dirty="0"/>
              <a:t>Students who experience bullying often don’t tell anyone. They tend to keep it all inside, without sharing the pain they’re experiencing. Maybe they are nervous, afraid, or embarrassed. Maybe it’s because they feel they don’t have anyone they can talk to. If you know someone being bullied, let them know you care by encouraging them to talk about their experiences. Your goal doesn’t need to be fixing the problem; instead, focus on letting them express their story and their emotions. You might be the first person they tell.</a:t>
            </a:r>
          </a:p>
          <a:p>
            <a:pPr fontAlgn="base"/>
            <a:endParaRPr lang="en-US" dirty="0"/>
          </a:p>
          <a:p>
            <a:pPr fontAlgn="base"/>
            <a:r>
              <a:rPr lang="en-US" b="1" dirty="0"/>
              <a:t>2. Respond with intentional acts of kindness, acceptance, and inclusion</a:t>
            </a:r>
          </a:p>
          <a:p>
            <a:pPr fontAlgn="base"/>
            <a:r>
              <a:rPr lang="en-US" dirty="0"/>
              <a:t>Individuals often think the only way they can help is by confronting those doing the bullying. The reality is that in a bullying situation, confrontation is usually not safe. </a:t>
            </a:r>
            <a:r>
              <a:rPr lang="en-US" b="1" i="1" dirty="0"/>
              <a:t>The one thing anyone can do to help is show support for the person being bullied.</a:t>
            </a:r>
            <a:r>
              <a:rPr lang="en-US" dirty="0"/>
              <a:t>. There are so many ways to do this. Pay attention to what is happening, think about what you can do, and then </a:t>
            </a:r>
            <a:r>
              <a:rPr lang="en-US" b="1" dirty="0"/>
              <a:t>act on it</a:t>
            </a:r>
            <a:r>
              <a:rPr lang="en-US" dirty="0"/>
              <a:t>.</a:t>
            </a:r>
          </a:p>
          <a:p>
            <a:pPr fontAlgn="base"/>
            <a:endParaRPr lang="en-US" dirty="0"/>
          </a:p>
          <a:p>
            <a:pPr fontAlgn="base"/>
            <a:r>
              <a:rPr lang="en-US" dirty="0"/>
              <a:t>Here are some ways to be intentional with your support:</a:t>
            </a:r>
          </a:p>
          <a:p>
            <a:pPr fontAlgn="base"/>
            <a:endParaRPr lang="en-US" dirty="0"/>
          </a:p>
          <a:p>
            <a:pPr fontAlgn="base"/>
            <a:r>
              <a:rPr lang="en-US" b="1" dirty="0"/>
              <a:t>Speak up, your words matter. Try saying:</a:t>
            </a:r>
          </a:p>
          <a:p>
            <a:pPr lvl="1" fontAlgn="base"/>
            <a:r>
              <a:rPr lang="en-US" dirty="0"/>
              <a:t>I’m here for you and I want to help</a:t>
            </a:r>
          </a:p>
          <a:p>
            <a:pPr lvl="1" fontAlgn="base"/>
            <a:r>
              <a:rPr lang="en-US" dirty="0"/>
              <a:t>You didn’t deserve to be treated that way</a:t>
            </a:r>
          </a:p>
          <a:p>
            <a:pPr lvl="1" fontAlgn="base"/>
            <a:r>
              <a:rPr lang="en-US" dirty="0"/>
              <a:t>Can I help you find an adult to talk to?</a:t>
            </a:r>
          </a:p>
          <a:p>
            <a:pPr fontAlgn="base"/>
            <a:r>
              <a:rPr lang="en-US" b="1" dirty="0"/>
              <a:t>Reach out, your actions are important.</a:t>
            </a:r>
          </a:p>
          <a:p>
            <a:pPr lvl="1" fontAlgn="base"/>
            <a:r>
              <a:rPr lang="en-US" dirty="0"/>
              <a:t>Connect with them during class breaks, even just to say hi</a:t>
            </a:r>
          </a:p>
          <a:p>
            <a:pPr lvl="1" fontAlgn="base"/>
            <a:r>
              <a:rPr lang="en-US" dirty="0"/>
              <a:t>Invite them to sit with you at lunch</a:t>
            </a:r>
          </a:p>
          <a:p>
            <a:pPr lvl="1" fontAlgn="base"/>
            <a:r>
              <a:rPr lang="en-US" dirty="0"/>
              <a:t>Invite them to do homework with you and a group of friends</a:t>
            </a:r>
          </a:p>
          <a:p>
            <a:pPr fontAlgn="base"/>
            <a:r>
              <a:rPr lang="en-US" b="1" dirty="0"/>
              <a:t>Be a friend, build them up.</a:t>
            </a:r>
          </a:p>
          <a:p>
            <a:pPr lvl="1" fontAlgn="base"/>
            <a:r>
              <a:rPr lang="en-US" dirty="0"/>
              <a:t>Even if they don’t want to talk, invite them to participate in conversations and make sure they feel included</a:t>
            </a:r>
          </a:p>
          <a:p>
            <a:pPr lvl="1" fontAlgn="base"/>
            <a:r>
              <a:rPr lang="en-US" dirty="0"/>
              <a:t>Recognize what they do well and compliment their talents</a:t>
            </a:r>
          </a:p>
          <a:p>
            <a:pPr lvl="1" fontAlgn="base"/>
            <a:r>
              <a:rPr lang="en-US" dirty="0"/>
              <a:t>Ask them questions about their activities or interests, and encourage them to talk about things that are important to them</a:t>
            </a:r>
          </a:p>
          <a:p>
            <a:pPr lvl="1" fontAlgn="base"/>
            <a:endParaRPr lang="en-US" dirty="0"/>
          </a:p>
          <a:p>
            <a:pPr fontAlgn="base"/>
            <a:r>
              <a:rPr lang="en-US" b="1" dirty="0"/>
              <a:t>Discussion question: </a:t>
            </a:r>
            <a:r>
              <a:rPr lang="en-US" dirty="0"/>
              <a:t>Do you think showing support for a peer makes a difference? Why or why not?</a:t>
            </a:r>
            <a:endParaRPr lang="en-US" b="1" dirty="0"/>
          </a:p>
          <a:p>
            <a:pPr fontAlgn="base"/>
            <a:endParaRPr lang="en-US" dirty="0"/>
          </a:p>
          <a:p>
            <a:endParaRPr lang="en-US" dirty="0"/>
          </a:p>
          <a:p>
            <a:endParaRPr lang="en-US" dirty="0"/>
          </a:p>
        </p:txBody>
      </p:sp>
    </p:spTree>
    <p:extLst>
      <p:ext uri="{BB962C8B-B14F-4D97-AF65-F5344CB8AC3E}">
        <p14:creationId xmlns:p14="http://schemas.microsoft.com/office/powerpoint/2010/main" val="3263484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2150" y="180975"/>
            <a:ext cx="2687638" cy="2076450"/>
          </a:xfrm>
        </p:spPr>
      </p:sp>
      <p:sp>
        <p:nvSpPr>
          <p:cNvPr id="3" name="Notes Placeholder 2"/>
          <p:cNvSpPr>
            <a:spLocks noGrp="1"/>
          </p:cNvSpPr>
          <p:nvPr>
            <p:ph type="body" idx="1"/>
          </p:nvPr>
        </p:nvSpPr>
        <p:spPr>
          <a:xfrm>
            <a:off x="461009" y="1219200"/>
            <a:ext cx="9268779" cy="5638800"/>
          </a:xfrm>
        </p:spPr>
        <p:txBody>
          <a:bodyPr/>
          <a:lstStyle/>
          <a:p>
            <a:r>
              <a:rPr lang="en-US" altLang="en-US" b="1" dirty="0"/>
              <a:t>Slide title</a:t>
            </a:r>
            <a:r>
              <a:rPr lang="en-US" altLang="en-US" dirty="0"/>
              <a:t>: What If I Witness Bullying? </a:t>
            </a:r>
          </a:p>
          <a:p>
            <a:endParaRPr lang="en-US" altLang="en-US" b="1" dirty="0"/>
          </a:p>
          <a:p>
            <a:r>
              <a:rPr lang="en-US" altLang="en-US" b="1" dirty="0"/>
              <a:t>Objective: </a:t>
            </a:r>
            <a:r>
              <a:rPr lang="en-US" altLang="en-US" dirty="0"/>
              <a:t>Give students more tips on what they can do if they see bullying</a:t>
            </a:r>
          </a:p>
          <a:p>
            <a:endParaRPr lang="en-US" altLang="en-US" dirty="0"/>
          </a:p>
          <a:p>
            <a:r>
              <a:rPr lang="en-US" altLang="en-US" b="1" dirty="0"/>
              <a:t>3. Redirect the situation</a:t>
            </a:r>
          </a:p>
          <a:p>
            <a:endParaRPr lang="en-US" altLang="en-US" b="1" dirty="0"/>
          </a:p>
          <a:p>
            <a:pPr fontAlgn="base"/>
            <a:r>
              <a:rPr lang="en-US" dirty="0"/>
              <a:t>Research shows that peers can be very effective at intervening in a bullying situation. A creative and sometimes challenging solution is to change the direction of the situation to a more positive course. It might take some practice, planning, and extra thought—it’s not easy to speak up against a wave of negativity—but research also shows that when one person speaks up, others will follow.</a:t>
            </a:r>
          </a:p>
          <a:p>
            <a:pPr fontAlgn="base"/>
            <a:endParaRPr lang="en-US" dirty="0"/>
          </a:p>
          <a:p>
            <a:pPr fontAlgn="base"/>
            <a:r>
              <a:rPr lang="en-US" dirty="0"/>
              <a:t>If you see bullying in person, you can:</a:t>
            </a:r>
          </a:p>
          <a:p>
            <a:pPr marL="171450" indent="-171450" fontAlgn="base">
              <a:buFont typeface="Arial" panose="020B0604020202020204" pitchFamily="34" charset="0"/>
              <a:buChar char="•"/>
            </a:pPr>
            <a:r>
              <a:rPr lang="en-US" dirty="0"/>
              <a:t>Help the person being bullied get away from the situation</a:t>
            </a:r>
          </a:p>
          <a:p>
            <a:pPr marL="171450" indent="-171450" fontAlgn="base">
              <a:buFont typeface="Arial" panose="020B0604020202020204" pitchFamily="34" charset="0"/>
              <a:buChar char="•"/>
            </a:pPr>
            <a:r>
              <a:rPr lang="en-US" dirty="0"/>
              <a:t>Invite another friend or two to join you as there is safety and support in numbers</a:t>
            </a:r>
          </a:p>
          <a:p>
            <a:pPr marL="171450" indent="-171450" fontAlgn="base">
              <a:buFont typeface="Arial" panose="020B0604020202020204" pitchFamily="34" charset="0"/>
              <a:buChar char="•"/>
            </a:pPr>
            <a:r>
              <a:rPr lang="en-US" dirty="0"/>
              <a:t>Change the subject when your peers start tearing someone down</a:t>
            </a:r>
          </a:p>
          <a:p>
            <a:pPr marL="171450" indent="-171450" fontAlgn="base">
              <a:buFont typeface="Arial" panose="020B0604020202020204" pitchFamily="34" charset="0"/>
              <a:buChar char="•"/>
            </a:pPr>
            <a:r>
              <a:rPr lang="en-US" dirty="0"/>
              <a:t>Find an adult who can quickly intervene</a:t>
            </a:r>
          </a:p>
          <a:p>
            <a:pPr fontAlgn="base"/>
            <a:endParaRPr lang="en-US" dirty="0"/>
          </a:p>
          <a:p>
            <a:pPr fontAlgn="base"/>
            <a:r>
              <a:rPr lang="en-US" dirty="0"/>
              <a:t>If you see cyberbullying, you can:</a:t>
            </a:r>
          </a:p>
          <a:p>
            <a:pPr marL="171450" indent="-171450" fontAlgn="base">
              <a:buFont typeface="Arial" panose="020B0604020202020204" pitchFamily="34" charset="0"/>
              <a:buChar char="•"/>
            </a:pPr>
            <a:r>
              <a:rPr lang="en-US" dirty="0"/>
              <a:t>Write something positive in response</a:t>
            </a:r>
          </a:p>
          <a:p>
            <a:pPr marL="171450" indent="-171450" fontAlgn="base">
              <a:buFont typeface="Arial" panose="020B0604020202020204" pitchFamily="34" charset="0"/>
              <a:buChar char="•"/>
            </a:pPr>
            <a:r>
              <a:rPr lang="en-US" dirty="0"/>
              <a:t>Contact the person being bullied and let them know you are there for them</a:t>
            </a:r>
          </a:p>
          <a:p>
            <a:pPr marL="171450" indent="-171450" fontAlgn="base">
              <a:buFont typeface="Arial" panose="020B0604020202020204" pitchFamily="34" charset="0"/>
              <a:buChar char="•"/>
            </a:pPr>
            <a:r>
              <a:rPr lang="en-US" dirty="0"/>
              <a:t>Report it to a parent or an adult at school</a:t>
            </a:r>
            <a:br>
              <a:rPr lang="en-US" dirty="0"/>
            </a:br>
            <a:endParaRPr lang="en-US" dirty="0"/>
          </a:p>
          <a:p>
            <a:r>
              <a:rPr lang="en-US" b="1" dirty="0"/>
              <a:t>4. Talk with an adult</a:t>
            </a:r>
          </a:p>
          <a:p>
            <a:pPr fontAlgn="base"/>
            <a:r>
              <a:rPr lang="en-US" dirty="0"/>
              <a:t>When you witness bullying, whether you see it in person or online, it can be upsetting and difficult to respond to. Some situations are clear cut, like physical fights, and you know that telling an adult will keep everyone safe.</a:t>
            </a:r>
          </a:p>
          <a:p>
            <a:pPr fontAlgn="base"/>
            <a:endParaRPr lang="en-US" dirty="0"/>
          </a:p>
          <a:p>
            <a:pPr fontAlgn="base"/>
            <a:r>
              <a:rPr lang="en-US" dirty="0"/>
              <a:t>Many bullying situations can be much more complicated. When the bullying happens through gossip, name calling, intimidation, or trying to damage someone’s reputation, it can involve private, confidential details that another person doesn’t want shared. Maybe your friend is doing the bullying and you don’t want them to get in trouble.</a:t>
            </a:r>
          </a:p>
          <a:p>
            <a:pPr fontAlgn="base"/>
            <a:endParaRPr lang="en-US" dirty="0"/>
          </a:p>
          <a:p>
            <a:pPr fontAlgn="base"/>
            <a:r>
              <a:rPr lang="en-US" dirty="0"/>
              <a:t>In situations where you’re not sure what to do, seeking advice from an adult you trust can be helpful. An adult, such as a parent or a favorite teacher, can help you think through different ways to respond while ensuring everyone stays safe.</a:t>
            </a:r>
          </a:p>
          <a:p>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12</a:t>
            </a:fld>
            <a:r>
              <a:rPr lang="en-US" altLang="en-US"/>
              <a:t> - </a:t>
            </a:r>
          </a:p>
        </p:txBody>
      </p:sp>
    </p:spTree>
    <p:extLst>
      <p:ext uri="{BB962C8B-B14F-4D97-AF65-F5344CB8AC3E}">
        <p14:creationId xmlns:p14="http://schemas.microsoft.com/office/powerpoint/2010/main" val="335922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62800" y="511175"/>
            <a:ext cx="2687638" cy="2076450"/>
          </a:xfrm>
        </p:spPr>
      </p:sp>
      <p:sp>
        <p:nvSpPr>
          <p:cNvPr id="3" name="Notes Placeholder 2"/>
          <p:cNvSpPr>
            <a:spLocks noGrp="1"/>
          </p:cNvSpPr>
          <p:nvPr>
            <p:ph type="body" idx="1"/>
          </p:nvPr>
        </p:nvSpPr>
        <p:spPr>
          <a:xfrm>
            <a:off x="381000" y="1447800"/>
            <a:ext cx="6781800" cy="5105400"/>
          </a:xfrm>
        </p:spPr>
        <p:txBody>
          <a:bodyPr/>
          <a:lstStyle/>
          <a:p>
            <a:r>
              <a:rPr lang="en-US" altLang="en-US" b="1" dirty="0"/>
              <a:t>Slide title</a:t>
            </a:r>
            <a:r>
              <a:rPr lang="en-US" altLang="en-US" dirty="0"/>
              <a:t>: What is Bullying?</a:t>
            </a:r>
          </a:p>
          <a:p>
            <a:endParaRPr lang="en-US" altLang="en-US" b="1" dirty="0"/>
          </a:p>
          <a:p>
            <a:r>
              <a:rPr lang="en-US" altLang="en-US" b="1" dirty="0"/>
              <a:t>Objective: </a:t>
            </a:r>
            <a:r>
              <a:rPr lang="en-US" altLang="en-US" dirty="0"/>
              <a:t>Gives students a definition about what bullying is to help recognize it. </a:t>
            </a:r>
          </a:p>
          <a:p>
            <a:endParaRPr lang="en-US" dirty="0"/>
          </a:p>
          <a:p>
            <a:r>
              <a:rPr lang="en-US" dirty="0"/>
              <a:t>Bullying definitions typically include: </a:t>
            </a:r>
          </a:p>
          <a:p>
            <a:r>
              <a:rPr lang="en-US" dirty="0"/>
              <a:t>• The target is being hurt or harmed by unwanted words or behavior </a:t>
            </a:r>
          </a:p>
          <a:p>
            <a:r>
              <a:rPr lang="en-US" dirty="0"/>
              <a:t>• The hurtful behavior is repeated or there is a concern that it will be repeated </a:t>
            </a:r>
          </a:p>
          <a:p>
            <a:r>
              <a:rPr lang="en-US" dirty="0"/>
              <a:t>• The target being hurt has a hard time stopping or preventing the unwanted behavior </a:t>
            </a:r>
          </a:p>
          <a:p>
            <a:r>
              <a:rPr lang="en-US" dirty="0"/>
              <a:t>• The hurtful behavior is carried out by those who have more (real or perceived) power, which is used to control or harm others. Power can mean students who are older, are physically stronger, have access to embarrassing information, have more social status, or are part of a group that is singling out an individual.</a:t>
            </a:r>
          </a:p>
          <a:p>
            <a:endParaRPr lang="en-US" dirty="0"/>
          </a:p>
          <a:p>
            <a:r>
              <a:rPr lang="en-US" dirty="0"/>
              <a:t>Note: This is not a legal definition, but rather a way to help understand and identify bullying. For your school’s definition, check the district’s bullying prevention policies. For a legal definition, consult your state’s law on bullying at StopBullying.gov.</a:t>
            </a:r>
          </a:p>
          <a:p>
            <a:endParaRPr lang="en-US" dirty="0"/>
          </a:p>
          <a:p>
            <a:r>
              <a:rPr lang="en-US" b="1" dirty="0"/>
              <a:t>Discussion question: </a:t>
            </a:r>
            <a:r>
              <a:rPr lang="en-US" dirty="0"/>
              <a:t>Ask students what their definition of bullying is? How does it feel to see bullying? </a:t>
            </a:r>
            <a:endParaRPr lang="en-US" b="1"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2</a:t>
            </a:fld>
            <a:r>
              <a:rPr lang="en-US" altLang="en-US"/>
              <a:t> - </a:t>
            </a:r>
          </a:p>
        </p:txBody>
      </p:sp>
    </p:spTree>
    <p:extLst>
      <p:ext uri="{BB962C8B-B14F-4D97-AF65-F5344CB8AC3E}">
        <p14:creationId xmlns:p14="http://schemas.microsoft.com/office/powerpoint/2010/main" val="156657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62800" y="511175"/>
            <a:ext cx="2687638" cy="2076450"/>
          </a:xfrm>
        </p:spPr>
      </p:sp>
      <p:sp>
        <p:nvSpPr>
          <p:cNvPr id="3" name="Notes Placeholder 2"/>
          <p:cNvSpPr>
            <a:spLocks noGrp="1"/>
          </p:cNvSpPr>
          <p:nvPr>
            <p:ph type="body" idx="1"/>
          </p:nvPr>
        </p:nvSpPr>
        <p:spPr>
          <a:xfrm>
            <a:off x="461009" y="1371600"/>
            <a:ext cx="6777991" cy="5562600"/>
          </a:xfrm>
        </p:spPr>
        <p:txBody>
          <a:bodyPr/>
          <a:lstStyle/>
          <a:p>
            <a:r>
              <a:rPr lang="en-US" altLang="en-US" b="1" dirty="0"/>
              <a:t>Slide title</a:t>
            </a:r>
            <a:r>
              <a:rPr lang="en-US" altLang="en-US" dirty="0"/>
              <a:t>: How is someone bullied?</a:t>
            </a:r>
          </a:p>
          <a:p>
            <a:endParaRPr lang="en-US" altLang="en-US" b="1" dirty="0"/>
          </a:p>
          <a:p>
            <a:r>
              <a:rPr lang="en-US" altLang="en-US" b="1" dirty="0"/>
              <a:t>Objective: </a:t>
            </a:r>
            <a:r>
              <a:rPr lang="en-US" altLang="en-US" dirty="0"/>
              <a:t>Go in-depth about the five types of bullying a student may experience.</a:t>
            </a:r>
            <a:endParaRPr lang="en-US" dirty="0"/>
          </a:p>
          <a:p>
            <a:pPr fontAlgn="base"/>
            <a:endParaRPr lang="en-US" b="1" dirty="0"/>
          </a:p>
          <a:p>
            <a:pPr fontAlgn="base"/>
            <a:r>
              <a:rPr lang="en-US" b="1" dirty="0"/>
              <a:t>Physical</a:t>
            </a:r>
            <a:endParaRPr lang="en-US" dirty="0"/>
          </a:p>
          <a:p>
            <a:pPr fontAlgn="base"/>
            <a:r>
              <a:rPr lang="en-US" dirty="0"/>
              <a:t>This one’s easy to recognize. Examples include pushing, shoving, hitting, kicking, biting, hair pulling, inappropriate touching, breaking objects, and taking or damaging another’s possessions.</a:t>
            </a:r>
          </a:p>
          <a:p>
            <a:pPr fontAlgn="base"/>
            <a:endParaRPr lang="en-US" dirty="0"/>
          </a:p>
          <a:p>
            <a:pPr fontAlgn="base"/>
            <a:r>
              <a:rPr lang="en-US" b="1" dirty="0"/>
              <a:t>Verbal</a:t>
            </a:r>
            <a:endParaRPr lang="en-US" dirty="0"/>
          </a:p>
          <a:p>
            <a:pPr fontAlgn="base"/>
            <a:r>
              <a:rPr lang="en-US" dirty="0"/>
              <a:t>It’s really common because it is quick, direct, and easy to do. Examples include teasing, name calling, threats, intimidation, demeaning jokes, rumors, gossip, and slander.</a:t>
            </a:r>
          </a:p>
          <a:p>
            <a:pPr fontAlgn="base"/>
            <a:endParaRPr lang="en-US" dirty="0"/>
          </a:p>
          <a:p>
            <a:pPr fontAlgn="base"/>
            <a:r>
              <a:rPr lang="en-US" b="1" dirty="0"/>
              <a:t>Emotional</a:t>
            </a:r>
            <a:endParaRPr lang="en-US" dirty="0"/>
          </a:p>
          <a:p>
            <a:pPr fontAlgn="base"/>
            <a:r>
              <a:rPr lang="en-US" dirty="0"/>
              <a:t>This type of bullying is more sophisticated. It’s calculated and often done by a group. This is nasty stuff. It hurts people on the inside and makes them feel bad about themselves. Examples include leaving someone out on purpose, telling lies to hurt another person’s reputation, and humiliating somebody publicly. </a:t>
            </a:r>
          </a:p>
          <a:p>
            <a:pPr fontAlgn="base"/>
            <a:endParaRPr lang="en-US" dirty="0"/>
          </a:p>
          <a:p>
            <a:pPr fontAlgn="base"/>
            <a:r>
              <a:rPr lang="en-US" b="1" dirty="0"/>
              <a:t>Sexual</a:t>
            </a:r>
            <a:endParaRPr lang="en-US" dirty="0"/>
          </a:p>
          <a:p>
            <a:pPr fontAlgn="base"/>
            <a:r>
              <a:rPr lang="en-US" dirty="0"/>
              <a:t>This one is something that not everyone thinks of as bullying. It can include using words that demean someone about their gender or sexuality, inappropriate touching of body parts, unwelcome physical contact, or even posting inappropriate photos online.</a:t>
            </a:r>
          </a:p>
          <a:p>
            <a:pPr fontAlgn="base"/>
            <a:endParaRPr lang="en-US" dirty="0"/>
          </a:p>
          <a:p>
            <a:pPr fontAlgn="base"/>
            <a:r>
              <a:rPr lang="en-US" b="1" dirty="0"/>
              <a:t>Cyberbullying</a:t>
            </a:r>
            <a:endParaRPr lang="en-US" dirty="0"/>
          </a:p>
          <a:p>
            <a:pPr fontAlgn="base"/>
            <a:r>
              <a:rPr lang="en-US" dirty="0"/>
              <a:t>Using technology is the newest way to bully. Examples include sending mean text messages, posting videos, stories, or photos that ridicule someone, and spreading rumors through social networking sites.</a:t>
            </a:r>
          </a:p>
          <a:p>
            <a:pPr fontAlgn="base"/>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t>Discussion question: </a:t>
            </a:r>
            <a:r>
              <a:rPr lang="en-US" dirty="0"/>
              <a:t>What type of  bullying do you think happens most often? </a:t>
            </a:r>
            <a:r>
              <a:rPr lang="en-US" b="0" dirty="0"/>
              <a:t>Ask students for other examples?</a:t>
            </a:r>
          </a:p>
          <a:p>
            <a:pPr fontAlgn="base"/>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3</a:t>
            </a:fld>
            <a:r>
              <a:rPr lang="en-US" altLang="en-US"/>
              <a:t> - </a:t>
            </a:r>
          </a:p>
        </p:txBody>
      </p:sp>
    </p:spTree>
    <p:extLst>
      <p:ext uri="{BB962C8B-B14F-4D97-AF65-F5344CB8AC3E}">
        <p14:creationId xmlns:p14="http://schemas.microsoft.com/office/powerpoint/2010/main" val="69608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62800" y="511175"/>
            <a:ext cx="2687638" cy="2076450"/>
          </a:xfrm>
        </p:spPr>
      </p:sp>
      <p:sp>
        <p:nvSpPr>
          <p:cNvPr id="3" name="Notes Placeholder 2"/>
          <p:cNvSpPr>
            <a:spLocks noGrp="1"/>
          </p:cNvSpPr>
          <p:nvPr>
            <p:ph type="body" idx="1"/>
          </p:nvPr>
        </p:nvSpPr>
        <p:spPr>
          <a:xfrm>
            <a:off x="457200" y="1295400"/>
            <a:ext cx="6553200" cy="5715000"/>
          </a:xfrm>
        </p:spPr>
        <p:txBody>
          <a:bodyPr/>
          <a:lstStyle/>
          <a:p>
            <a:r>
              <a:rPr lang="en-US" altLang="en-US" b="1" dirty="0"/>
              <a:t>Slide title</a:t>
            </a:r>
            <a:r>
              <a:rPr lang="en-US" altLang="en-US" dirty="0"/>
              <a:t>: Who is involved?</a:t>
            </a:r>
          </a:p>
          <a:p>
            <a:endParaRPr lang="en-US" altLang="en-US" b="1" dirty="0"/>
          </a:p>
          <a:p>
            <a:r>
              <a:rPr lang="en-US" altLang="en-US" b="1" dirty="0"/>
              <a:t>Objective: </a:t>
            </a:r>
            <a:r>
              <a:rPr lang="en-US" altLang="en-US" dirty="0"/>
              <a:t>Cover that bullying is all about BEHAVIOR vs. appearance. </a:t>
            </a:r>
          </a:p>
          <a:p>
            <a:endParaRPr lang="en-US" dirty="0"/>
          </a:p>
          <a:p>
            <a:pPr fontAlgn="base"/>
            <a:r>
              <a:rPr lang="en-US" dirty="0"/>
              <a:t>Bullying can happen to ANYONE. Bullying is about someone’s behavior. That behavior could be directed at the shy, quiet student, or the class tough guy. Girls bully, boys bully, preschool kids bully, and high school kids bully – there is no one characteristic or aspect that indicates who gets bullied. The one sure thing is that no one EVER deserves to be bullied, it is NEVER their fault, and if someone is being bullied, they have a RIGHT to be safe.</a:t>
            </a:r>
          </a:p>
          <a:p>
            <a:pPr fontAlgn="base"/>
            <a:endParaRPr lang="en-US" dirty="0"/>
          </a:p>
          <a:p>
            <a:pPr fontAlgn="base"/>
            <a:r>
              <a:rPr lang="en-US" dirty="0"/>
              <a:t>Supportive, diverse environments can help prevent bullying. However, students who are perceived to be different in some way – whether that be their disability, race, sexual orientation, gender, body shape, etc. – are at increased risk for being bullied. It’s important to remember that even though these particular groups of students are especially vulnerable to bullying, and therefore need special protections, school policies need to protect ALL students. No one EVER deserves to be bullied.</a:t>
            </a:r>
          </a:p>
          <a:p>
            <a:pPr fontAlgn="base"/>
            <a:endParaRPr lang="en-US" dirty="0"/>
          </a:p>
          <a:p>
            <a:pPr fontAlgn="base"/>
            <a:r>
              <a:rPr lang="en-US" dirty="0"/>
              <a:t>So who bullies? Think the person bullying is the big guy who wears black, has low self-esteem, and gets mad a lot? Could be, but it can also be the petite cheerleader or the quiet honor student. It’s not appearance that defines someone who bullies; it is behavior. Students who bully can be any size, age, grade, or gender.</a:t>
            </a:r>
          </a:p>
          <a:p>
            <a:pPr fontAlgn="base"/>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4</a:t>
            </a:fld>
            <a:r>
              <a:rPr lang="en-US" altLang="en-US"/>
              <a:t> - </a:t>
            </a:r>
          </a:p>
        </p:txBody>
      </p:sp>
    </p:spTree>
    <p:extLst>
      <p:ext uri="{BB962C8B-B14F-4D97-AF65-F5344CB8AC3E}">
        <p14:creationId xmlns:p14="http://schemas.microsoft.com/office/powerpoint/2010/main" val="413038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62800" y="511175"/>
            <a:ext cx="2687638" cy="2076450"/>
          </a:xfrm>
        </p:spPr>
      </p:sp>
      <p:sp>
        <p:nvSpPr>
          <p:cNvPr id="3" name="Notes Placeholder 2"/>
          <p:cNvSpPr>
            <a:spLocks noGrp="1"/>
          </p:cNvSpPr>
          <p:nvPr>
            <p:ph type="body" idx="1"/>
          </p:nvPr>
        </p:nvSpPr>
        <p:spPr>
          <a:xfrm>
            <a:off x="484270" y="1447800"/>
            <a:ext cx="6373730" cy="3429000"/>
          </a:xfrm>
        </p:spPr>
        <p:txBody>
          <a:bodyPr/>
          <a:lstStyle/>
          <a:p>
            <a:r>
              <a:rPr lang="en-US" altLang="en-US" b="1" dirty="0"/>
              <a:t>Slide title</a:t>
            </a:r>
            <a:r>
              <a:rPr lang="en-US" altLang="en-US" dirty="0"/>
              <a:t>: Who is Involved</a:t>
            </a:r>
          </a:p>
          <a:p>
            <a:endParaRPr lang="en-US" altLang="en-US" b="1" dirty="0"/>
          </a:p>
          <a:p>
            <a:r>
              <a:rPr lang="en-US" altLang="en-US" b="1" dirty="0"/>
              <a:t>Objective: </a:t>
            </a:r>
            <a:r>
              <a:rPr lang="en-US" altLang="en-US" dirty="0"/>
              <a:t>Cover the ‘witness’ or bystander role and why it’s important + the dual roles in bullying</a:t>
            </a:r>
          </a:p>
          <a:p>
            <a:endParaRPr lang="en-US" dirty="0"/>
          </a:p>
          <a:p>
            <a:pPr fontAlgn="base"/>
            <a:endParaRPr lang="en-US" dirty="0"/>
          </a:p>
          <a:p>
            <a:pPr fontAlgn="base"/>
            <a:r>
              <a:rPr lang="en-US" dirty="0"/>
              <a:t>Then there is the group who sees the bullying and this group is really important. They may not be getting bullied, they may not be bullying, but their reaction has a direct impact on the situation. Think about it: Have you ever seen a group watching a fight? There are some who look, then walk away; there are others who watch and say nothing; and then there are those who cheer it on. These responses make a huge difference in the outcome of every bullying situation. This group is called the bystanders or witnesses.</a:t>
            </a:r>
          </a:p>
          <a:p>
            <a:pPr fontAlgn="base"/>
            <a:endParaRPr lang="en-US" dirty="0"/>
          </a:p>
          <a:p>
            <a:pPr fontAlgn="base"/>
            <a:r>
              <a:rPr lang="en-US" dirty="0"/>
              <a:t>Nearly 60% of bullying situations stop when a peer intervenes. This powerful statistic shows the important influence peers can have. </a:t>
            </a:r>
          </a:p>
          <a:p>
            <a:pPr fontAlgn="base"/>
            <a:endParaRPr lang="en-US" dirty="0"/>
          </a:p>
          <a:p>
            <a:pPr fontAlgn="base"/>
            <a:r>
              <a:rPr lang="en-US" dirty="0"/>
              <a:t>While talking about the roles of bullying, note that the role any student plays in a bullying situation often shifts and changes from day to day. Somebody who was bullied on the bus in the morning, might be the one who makes fun of a younger kid that afternoon. The kid who laughed with other kids at a fight yesterday, might ask the new kid with no friends to sit with him at lunch today.</a:t>
            </a:r>
          </a:p>
          <a:p>
            <a:pPr fontAlgn="base"/>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5</a:t>
            </a:fld>
            <a:r>
              <a:rPr lang="en-US" altLang="en-US"/>
              <a:t> - </a:t>
            </a:r>
          </a:p>
        </p:txBody>
      </p:sp>
    </p:spTree>
    <p:extLst>
      <p:ext uri="{BB962C8B-B14F-4D97-AF65-F5344CB8AC3E}">
        <p14:creationId xmlns:p14="http://schemas.microsoft.com/office/powerpoint/2010/main" val="282573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62800" y="511175"/>
            <a:ext cx="2687638" cy="2076450"/>
          </a:xfrm>
        </p:spPr>
      </p:sp>
      <p:sp>
        <p:nvSpPr>
          <p:cNvPr id="3" name="Notes Placeholder 2"/>
          <p:cNvSpPr>
            <a:spLocks noGrp="1"/>
          </p:cNvSpPr>
          <p:nvPr>
            <p:ph type="body" idx="1"/>
          </p:nvPr>
        </p:nvSpPr>
        <p:spPr>
          <a:xfrm>
            <a:off x="489885" y="1295400"/>
            <a:ext cx="6596715" cy="4876800"/>
          </a:xfrm>
        </p:spPr>
        <p:txBody>
          <a:bodyPr/>
          <a:lstStyle/>
          <a:p>
            <a:r>
              <a:rPr lang="en-US" altLang="en-US" b="1" dirty="0"/>
              <a:t>Slide title</a:t>
            </a:r>
            <a:r>
              <a:rPr lang="en-US" altLang="en-US" dirty="0"/>
              <a:t>: Why Does it Matter?</a:t>
            </a:r>
          </a:p>
          <a:p>
            <a:endParaRPr lang="en-US" altLang="en-US" b="1" dirty="0"/>
          </a:p>
          <a:p>
            <a:r>
              <a:rPr lang="en-US" altLang="en-US" b="1" dirty="0"/>
              <a:t>Objective: </a:t>
            </a:r>
            <a:r>
              <a:rPr lang="en-US" altLang="en-US" dirty="0"/>
              <a:t>Share more about the impact bullying can have and why it matters.</a:t>
            </a:r>
          </a:p>
          <a:p>
            <a:endParaRPr lang="en-US" dirty="0"/>
          </a:p>
          <a:p>
            <a:pPr fontAlgn="base"/>
            <a:r>
              <a:rPr lang="en-US" dirty="0"/>
              <a:t>This year in the United States, one of out every five students reported they experienced</a:t>
            </a:r>
            <a:r>
              <a:rPr lang="en-US" baseline="0" dirty="0"/>
              <a:t> bullying</a:t>
            </a:r>
            <a:r>
              <a:rPr lang="en-US" dirty="0"/>
              <a:t>. They are often scared to go to school. That means those students lose the opportunity to learn. It is every student’s right to feel safe – and be safe – in school.</a:t>
            </a:r>
          </a:p>
          <a:p>
            <a:pPr fontAlgn="base"/>
            <a:endParaRPr lang="en-US" dirty="0"/>
          </a:p>
          <a:p>
            <a:pPr fontAlgn="base"/>
            <a:r>
              <a:rPr lang="en-US" dirty="0"/>
              <a:t>Students who are bullied may also have lower self-esteem, less self-confidence, increased fear and anxiety, depression, lower grades, and even suicidal thoughts.</a:t>
            </a:r>
          </a:p>
          <a:p>
            <a:pPr fontAlgn="base"/>
            <a:endParaRPr lang="en-US" dirty="0"/>
          </a:p>
          <a:p>
            <a:pPr fontAlgn="base"/>
            <a:r>
              <a:rPr lang="en-US" dirty="0"/>
              <a:t>It’s not just the targets of bullying who affected. Students who bully grow up to have a greater risk of getting in trouble with the law. By the age of 25, one in four who have bullied will have spent time in jail.</a:t>
            </a:r>
          </a:p>
          <a:p>
            <a:pPr fontAlgn="base"/>
            <a:endParaRPr lang="en-US" dirty="0"/>
          </a:p>
          <a:p>
            <a:pPr fontAlgn="base"/>
            <a:r>
              <a:rPr lang="en-US" dirty="0"/>
              <a:t>Those who witness bullying often express that they feel less safe at school. Their feelings about seeing the bullying range from anger to guilt to fear, and they often wish they could help but don’t know how.</a:t>
            </a:r>
          </a:p>
          <a:p>
            <a:pPr fontAlgn="base"/>
            <a:endParaRPr lang="en-US" dirty="0"/>
          </a:p>
          <a:p>
            <a:pPr fontAlgn="base"/>
            <a:r>
              <a:rPr lang="en-US" b="1" dirty="0"/>
              <a:t>Discussion question: </a:t>
            </a:r>
            <a:r>
              <a:rPr lang="en-US" dirty="0"/>
              <a:t>Ask students why they think bullying prevention matters? How do you think it makes a difference?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6</a:t>
            </a:fld>
            <a:r>
              <a:rPr lang="en-US" altLang="en-US"/>
              <a:t> - </a:t>
            </a:r>
          </a:p>
        </p:txBody>
      </p:sp>
    </p:spTree>
    <p:extLst>
      <p:ext uri="{BB962C8B-B14F-4D97-AF65-F5344CB8AC3E}">
        <p14:creationId xmlns:p14="http://schemas.microsoft.com/office/powerpoint/2010/main" val="11274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62800" y="511175"/>
            <a:ext cx="2687638" cy="2076450"/>
          </a:xfrm>
        </p:spPr>
      </p:sp>
      <p:sp>
        <p:nvSpPr>
          <p:cNvPr id="3" name="Notes Placeholder 2"/>
          <p:cNvSpPr>
            <a:spLocks noGrp="1"/>
          </p:cNvSpPr>
          <p:nvPr>
            <p:ph type="body" idx="1"/>
          </p:nvPr>
        </p:nvSpPr>
        <p:spPr>
          <a:xfrm>
            <a:off x="473041" y="1529680"/>
            <a:ext cx="6689759" cy="4718720"/>
          </a:xfrm>
        </p:spPr>
        <p:txBody>
          <a:bodyPr/>
          <a:lstStyle/>
          <a:p>
            <a:r>
              <a:rPr lang="en-US" altLang="en-US" b="1" dirty="0"/>
              <a:t>Slide title</a:t>
            </a:r>
            <a:r>
              <a:rPr lang="en-US" altLang="en-US" dirty="0"/>
              <a:t>: </a:t>
            </a:r>
            <a:r>
              <a:rPr lang="en-US" altLang="en-US" b="1" dirty="0"/>
              <a:t> </a:t>
            </a:r>
            <a:r>
              <a:rPr lang="en-US" altLang="en-US" dirty="0"/>
              <a:t>What If I’m Being Bullied?</a:t>
            </a:r>
          </a:p>
          <a:p>
            <a:endParaRPr lang="en-US" altLang="en-US" b="1" dirty="0"/>
          </a:p>
          <a:p>
            <a:r>
              <a:rPr lang="en-US" altLang="en-US" b="1" dirty="0"/>
              <a:t>Objective: </a:t>
            </a:r>
            <a:r>
              <a:rPr lang="en-US" altLang="en-US" dirty="0"/>
              <a:t>Share tips about what to do if you experience bullying, specifically around self-advocacy.</a:t>
            </a:r>
          </a:p>
          <a:p>
            <a:endParaRPr lang="en-US" altLang="en-US" dirty="0"/>
          </a:p>
          <a:p>
            <a:pPr fontAlgn="base"/>
            <a:r>
              <a:rPr lang="en-US" dirty="0"/>
              <a:t>Self-advocacy means communicating on your own behalf, letting others know what you need, and taking action in a direct and respectful manner.</a:t>
            </a:r>
          </a:p>
          <a:p>
            <a:pPr fontAlgn="base"/>
            <a:endParaRPr lang="en-US" dirty="0"/>
          </a:p>
          <a:p>
            <a:pPr fontAlgn="base"/>
            <a:r>
              <a:rPr lang="en-US" dirty="0"/>
              <a:t>Being your own advocate means that you ask for what you need while respecting the needs of others.</a:t>
            </a:r>
          </a:p>
          <a:p>
            <a:pPr fontAlgn="base"/>
            <a:endParaRPr lang="en-US" dirty="0"/>
          </a:p>
          <a:p>
            <a:pPr fontAlgn="base"/>
            <a:r>
              <a:rPr lang="en-US" dirty="0"/>
              <a:t>For example, if you are at a store and a clerk ignores you, you are able to ask in a polite way to be served.</a:t>
            </a:r>
          </a:p>
          <a:p>
            <a:pPr fontAlgn="base"/>
            <a:endParaRPr lang="en-US" dirty="0"/>
          </a:p>
          <a:p>
            <a:pPr fontAlgn="base"/>
            <a:r>
              <a:rPr lang="en-US" dirty="0"/>
              <a:t>With bullying, learning self-advocacy skills is important as it helps you.</a:t>
            </a:r>
          </a:p>
          <a:p>
            <a:pPr fontAlgn="base"/>
            <a:endParaRPr lang="en-US" dirty="0"/>
          </a:p>
          <a:p>
            <a:pPr marL="171450" indent="-171450" fontAlgn="base">
              <a:buFont typeface="Arial" panose="020B0604020202020204" pitchFamily="34" charset="0"/>
              <a:buChar char="•"/>
            </a:pPr>
            <a:r>
              <a:rPr lang="en-US" dirty="0"/>
              <a:t>Obtain what is helpful for you</a:t>
            </a:r>
          </a:p>
          <a:p>
            <a:pPr marL="171450" indent="-171450" fontAlgn="base">
              <a:buFont typeface="Arial" panose="020B0604020202020204" pitchFamily="34" charset="0"/>
              <a:buChar char="•"/>
            </a:pPr>
            <a:r>
              <a:rPr lang="en-US" dirty="0"/>
              <a:t>Be involved in the decision-making process</a:t>
            </a:r>
          </a:p>
          <a:p>
            <a:pPr marL="171450" indent="-171450" fontAlgn="base">
              <a:buFont typeface="Arial" panose="020B0604020202020204" pitchFamily="34" charset="0"/>
              <a:buChar char="•"/>
            </a:pPr>
            <a:r>
              <a:rPr lang="en-US" dirty="0"/>
              <a:t>Learn to say “no” and be OK with it</a:t>
            </a:r>
          </a:p>
          <a:p>
            <a:pPr marL="171450" indent="-171450" fontAlgn="base">
              <a:buFont typeface="Arial" panose="020B0604020202020204" pitchFamily="34" charset="0"/>
              <a:buChar char="•"/>
            </a:pPr>
            <a:r>
              <a:rPr lang="en-US" dirty="0"/>
              <a:t>Respectfully express disagreement or differing opinion</a:t>
            </a:r>
          </a:p>
          <a:p>
            <a:pPr marL="171450" indent="-171450" fontAlgn="base">
              <a:buFont typeface="Arial" panose="020B0604020202020204" pitchFamily="34" charset="0"/>
              <a:buChar char="•"/>
            </a:pPr>
            <a:r>
              <a:rPr lang="en-US" dirty="0"/>
              <a:t>Help express your ideas to prevent any bullying you’re experiencing</a:t>
            </a:r>
          </a:p>
          <a:p>
            <a:endParaRPr lang="en-US" altLang="en-US" dirty="0"/>
          </a:p>
          <a:p>
            <a:endParaRPr lang="en-US" altLang="en-US" dirty="0"/>
          </a:p>
          <a:p>
            <a:r>
              <a:rPr lang="en-US" dirty="0"/>
              <a:t>Being a “self-advocate” means speaking up for yourself, telling people what you need, and taking action.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7</a:t>
            </a:fld>
            <a:r>
              <a:rPr lang="en-US" altLang="en-US"/>
              <a:t> - </a:t>
            </a:r>
          </a:p>
        </p:txBody>
      </p:sp>
    </p:spTree>
    <p:extLst>
      <p:ext uri="{BB962C8B-B14F-4D97-AF65-F5344CB8AC3E}">
        <p14:creationId xmlns:p14="http://schemas.microsoft.com/office/powerpoint/2010/main" val="67375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3913" y="152400"/>
            <a:ext cx="2687637" cy="2076450"/>
          </a:xfrm>
        </p:spPr>
      </p:sp>
      <p:sp>
        <p:nvSpPr>
          <p:cNvPr id="3" name="Notes Placeholder 2"/>
          <p:cNvSpPr>
            <a:spLocks noGrp="1"/>
          </p:cNvSpPr>
          <p:nvPr>
            <p:ph type="body" idx="1"/>
          </p:nvPr>
        </p:nvSpPr>
        <p:spPr>
          <a:xfrm>
            <a:off x="381000" y="1371600"/>
            <a:ext cx="9372600" cy="5410200"/>
          </a:xfrm>
        </p:spPr>
        <p:txBody>
          <a:bodyPr/>
          <a:lstStyle/>
          <a:p>
            <a:r>
              <a:rPr lang="en-US" altLang="en-US" b="1" dirty="0"/>
              <a:t>Slide title</a:t>
            </a:r>
            <a:r>
              <a:rPr lang="en-US" altLang="en-US" dirty="0"/>
              <a:t>: </a:t>
            </a:r>
            <a:r>
              <a:rPr lang="en-US" altLang="en-US" b="1" dirty="0"/>
              <a:t> </a:t>
            </a:r>
            <a:r>
              <a:rPr lang="en-US" altLang="en-US" dirty="0"/>
              <a:t>What If I’m Being Bullied?</a:t>
            </a:r>
          </a:p>
          <a:p>
            <a:endParaRPr lang="en-US" altLang="en-US" b="1" dirty="0"/>
          </a:p>
          <a:p>
            <a:r>
              <a:rPr lang="en-US" altLang="en-US" b="1" dirty="0"/>
              <a:t>Objective: </a:t>
            </a:r>
            <a:r>
              <a:rPr lang="en-US" altLang="en-US" dirty="0"/>
              <a:t>Share tips about what to do if you experience bullying</a:t>
            </a:r>
          </a:p>
          <a:p>
            <a:endParaRPr lang="en-US" dirty="0"/>
          </a:p>
          <a:p>
            <a:r>
              <a:rPr lang="en-US" b="1" dirty="0"/>
              <a:t>1) Talk with an adult:</a:t>
            </a:r>
            <a:endParaRPr lang="en-US" dirty="0"/>
          </a:p>
          <a:p>
            <a:pPr fontAlgn="base"/>
            <a:r>
              <a:rPr lang="en-US" dirty="0"/>
              <a:t>Those who bully depend on their targets being silent, as it allows their behavior to continue without consequences. Your natural reaction to bullying might be to isolate yourself from peers and family; it may be too painful, hurtful, or embarrassing to even talk about. And yes, it can be really hard to talk about what’s happening. As difficult as it might be, it’s important to connect with someone and share what you are going through. Ideally, you’ll talk about it with a parent or an adult whom you trust. If you don’t feel comfortable telling an adult, start by confiding in a friend and asking them to help you sort through your situation with a goal of talking to an adult about it.</a:t>
            </a:r>
          </a:p>
          <a:p>
            <a:endParaRPr lang="en-US" dirty="0"/>
          </a:p>
          <a:p>
            <a:r>
              <a:rPr lang="en-US" b="1" dirty="0"/>
              <a:t>2) Develop your action plan:</a:t>
            </a:r>
          </a:p>
          <a:p>
            <a:r>
              <a:rPr lang="en-US" dirty="0"/>
              <a:t>Bullying can be stopped, but you need a plan. First, think about what you can do to change your situation, and then make an action plan. In the plan: </a:t>
            </a:r>
          </a:p>
          <a:p>
            <a:endParaRPr lang="en-US" dirty="0"/>
          </a:p>
          <a:p>
            <a:pPr marL="228600" indent="-228600">
              <a:buFont typeface="+mj-lt"/>
              <a:buAutoNum type="arabicPeriod"/>
            </a:pPr>
            <a:r>
              <a:rPr lang="en-US" dirty="0"/>
              <a:t>Think about the bullying you have experienced. </a:t>
            </a:r>
          </a:p>
          <a:p>
            <a:pPr marL="228600" indent="-228600">
              <a:buFont typeface="+mj-lt"/>
              <a:buAutoNum type="arabicPeriod"/>
            </a:pPr>
            <a:r>
              <a:rPr lang="en-US" dirty="0"/>
              <a:t>Then consider how that situation could be different. </a:t>
            </a:r>
          </a:p>
          <a:p>
            <a:pPr marL="228600" indent="-228600">
              <a:buFont typeface="+mj-lt"/>
              <a:buAutoNum type="arabicPeriod"/>
            </a:pPr>
            <a:r>
              <a:rPr lang="en-US" dirty="0"/>
              <a:t>Next, think about the steps needed to make those changes happen. </a:t>
            </a:r>
          </a:p>
          <a:p>
            <a:endParaRPr lang="en-US" dirty="0"/>
          </a:p>
          <a:p>
            <a:r>
              <a:rPr lang="en-US" b="1" dirty="0"/>
              <a:t>3) Assert your rights:</a:t>
            </a:r>
          </a:p>
          <a:p>
            <a:r>
              <a:rPr lang="en-US" dirty="0"/>
              <a:t>Every student has the right to feel safe at school. If one adult isn’t able to help you, don’t give up! It is your right to talk with another adult, such as a parent. When you do speak to a teacher, an administrator, or a person you trust at school: </a:t>
            </a:r>
          </a:p>
          <a:p>
            <a:endParaRPr lang="en-US" dirty="0"/>
          </a:p>
          <a:p>
            <a:pPr marL="171450" indent="-171450">
              <a:buFont typeface="Arial" panose="020B0604020202020204" pitchFamily="34" charset="0"/>
              <a:buChar char="•"/>
            </a:pPr>
            <a:r>
              <a:rPr lang="en-US" dirty="0"/>
              <a:t>Share all of the information in your action plan. </a:t>
            </a:r>
          </a:p>
          <a:p>
            <a:pPr marL="171450" indent="-171450">
              <a:buFont typeface="Arial" panose="020B0604020202020204" pitchFamily="34" charset="0"/>
              <a:buChar char="•"/>
            </a:pPr>
            <a:r>
              <a:rPr lang="en-US" dirty="0"/>
              <a:t>Ask: “What can be done so I feel safe and other kids do, too?” </a:t>
            </a:r>
          </a:p>
          <a:p>
            <a:pPr marL="171450" indent="-171450">
              <a:buFont typeface="Arial" panose="020B0604020202020204" pitchFamily="34" charset="0"/>
              <a:buChar char="•"/>
            </a:pPr>
            <a:r>
              <a:rPr lang="en-US" dirty="0"/>
              <a:t>Remind adults that there are laws outlining the school’s responsibility in handling bullying situations. </a:t>
            </a:r>
          </a:p>
          <a:p>
            <a:pPr marL="171450" indent="-171450">
              <a:buFont typeface="Arial" panose="020B0604020202020204" pitchFamily="34" charset="0"/>
              <a:buChar char="•"/>
            </a:pPr>
            <a:r>
              <a:rPr lang="en-US" dirty="0"/>
              <a:t>Students may have additional protections under federal law when the bullying is about: </a:t>
            </a:r>
          </a:p>
          <a:p>
            <a:pPr marL="628650" lvl="1" indent="-171450">
              <a:buFont typeface="Arial" panose="020B0604020202020204" pitchFamily="34" charset="0"/>
              <a:buChar char="•"/>
            </a:pPr>
            <a:r>
              <a:rPr lang="en-US" dirty="0"/>
              <a:t>Race, color, or national origin </a:t>
            </a:r>
          </a:p>
          <a:p>
            <a:pPr marL="628650" lvl="1" indent="-171450">
              <a:buFont typeface="Arial" panose="020B0604020202020204" pitchFamily="34" charset="0"/>
              <a:buChar char="•"/>
            </a:pPr>
            <a:r>
              <a:rPr lang="en-US" dirty="0"/>
              <a:t>Sex </a:t>
            </a:r>
          </a:p>
          <a:p>
            <a:pPr marL="628650" lvl="1" indent="-171450">
              <a:buFont typeface="Arial" panose="020B0604020202020204" pitchFamily="34" charset="0"/>
              <a:buChar char="•"/>
            </a:pPr>
            <a:r>
              <a:rPr lang="en-US" dirty="0"/>
              <a:t>Religion </a:t>
            </a:r>
          </a:p>
          <a:p>
            <a:pPr marL="628650" lvl="1" indent="-171450">
              <a:buFont typeface="Arial" panose="020B0604020202020204" pitchFamily="34" charset="0"/>
              <a:buChar char="•"/>
            </a:pPr>
            <a:r>
              <a:rPr lang="en-US" dirty="0"/>
              <a:t>Disability </a:t>
            </a:r>
          </a:p>
          <a:p>
            <a:pPr lvl="1"/>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8</a:t>
            </a:fld>
            <a:r>
              <a:rPr lang="en-US" altLang="en-US"/>
              <a:t> - </a:t>
            </a:r>
          </a:p>
        </p:txBody>
      </p:sp>
    </p:spTree>
    <p:extLst>
      <p:ext uri="{BB962C8B-B14F-4D97-AF65-F5344CB8AC3E}">
        <p14:creationId xmlns:p14="http://schemas.microsoft.com/office/powerpoint/2010/main" val="196763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62800" y="180975"/>
            <a:ext cx="2687638" cy="2076450"/>
          </a:xfrm>
        </p:spPr>
      </p:sp>
      <p:sp>
        <p:nvSpPr>
          <p:cNvPr id="3" name="Notes Placeholder 2"/>
          <p:cNvSpPr>
            <a:spLocks noGrp="1"/>
          </p:cNvSpPr>
          <p:nvPr>
            <p:ph type="body" idx="1"/>
          </p:nvPr>
        </p:nvSpPr>
        <p:spPr>
          <a:xfrm>
            <a:off x="377825" y="1219200"/>
            <a:ext cx="7851776" cy="5143500"/>
          </a:xfrm>
        </p:spPr>
        <p:txBody>
          <a:bodyPr/>
          <a:lstStyle/>
          <a:p>
            <a:r>
              <a:rPr lang="en-US" altLang="en-US" b="1" dirty="0"/>
              <a:t>Slide title</a:t>
            </a:r>
            <a:r>
              <a:rPr lang="en-US" altLang="en-US" dirty="0"/>
              <a:t>: What If I Am Bullying</a:t>
            </a:r>
          </a:p>
          <a:p>
            <a:endParaRPr lang="en-US" altLang="en-US" b="1" dirty="0"/>
          </a:p>
          <a:p>
            <a:r>
              <a:rPr lang="en-US" altLang="en-US" b="1" dirty="0"/>
              <a:t>Objective: </a:t>
            </a:r>
            <a:r>
              <a:rPr lang="en-US" altLang="en-US" dirty="0"/>
              <a:t>Cover tips about what a student can do if they are demonstrating bullying behavior.</a:t>
            </a:r>
          </a:p>
          <a:p>
            <a:endParaRPr lang="en-US" dirty="0"/>
          </a:p>
          <a:p>
            <a:pPr fontAlgn="base"/>
            <a:r>
              <a:rPr lang="en-US" dirty="0"/>
              <a:t>What’s so great about hurting someone? Teasing, tripping, punching, kicking, texting, excluding, ignoring, </a:t>
            </a:r>
          </a:p>
          <a:p>
            <a:pPr fontAlgn="base"/>
            <a:r>
              <a:rPr lang="en-US" dirty="0"/>
              <a:t>hazing — it really says more about you than them. Let’s think this through:</a:t>
            </a:r>
          </a:p>
          <a:p>
            <a:pPr fontAlgn="base"/>
            <a:endParaRPr lang="en-US" dirty="0"/>
          </a:p>
          <a:p>
            <a:pPr fontAlgn="base"/>
            <a:r>
              <a:rPr lang="en-US" b="1" dirty="0"/>
              <a:t>The issue: Think no one cares if you bully someone?</a:t>
            </a:r>
            <a:endParaRPr lang="en-US" dirty="0"/>
          </a:p>
          <a:p>
            <a:pPr fontAlgn="base"/>
            <a:r>
              <a:rPr lang="en-US" i="1" dirty="0"/>
              <a:t>How to take action:</a:t>
            </a:r>
            <a:r>
              <a:rPr lang="en-US" dirty="0"/>
              <a:t> Recognize that people do care. The person being bullied cares. People care about you, too. The question to ask yourself is: How do I feel about being the one who exhibits that behavior?</a:t>
            </a:r>
          </a:p>
          <a:p>
            <a:pPr fontAlgn="base"/>
            <a:endParaRPr lang="en-US" dirty="0"/>
          </a:p>
          <a:p>
            <a:pPr fontAlgn="base"/>
            <a:r>
              <a:rPr lang="en-US" b="1" dirty="0"/>
              <a:t>The issue: Think you will be part of the “in-crowd” if you bully others?</a:t>
            </a:r>
            <a:endParaRPr lang="en-US" dirty="0"/>
          </a:p>
          <a:p>
            <a:pPr fontAlgn="base"/>
            <a:r>
              <a:rPr lang="en-US" i="1" dirty="0"/>
              <a:t>How to take action:</a:t>
            </a:r>
            <a:r>
              <a:rPr lang="en-US" dirty="0"/>
              <a:t> Do you think you have to bully to be accepted? Bully or be bullied? Either way you lose. Know that you will likely develop a reputation, both with adults and peers, as someone who is not to be trusted, who is causing problems, and lacks respect for others.</a:t>
            </a:r>
          </a:p>
          <a:p>
            <a:pPr fontAlgn="base"/>
            <a:endParaRPr lang="en-US" dirty="0"/>
          </a:p>
          <a:p>
            <a:pPr fontAlgn="base"/>
            <a:r>
              <a:rPr lang="en-US" b="1" dirty="0"/>
              <a:t>The issue: Think you’re in control?</a:t>
            </a:r>
            <a:endParaRPr lang="en-US" dirty="0"/>
          </a:p>
          <a:p>
            <a:pPr fontAlgn="base"/>
            <a:r>
              <a:rPr lang="en-US" i="1" dirty="0"/>
              <a:t>How to take action:</a:t>
            </a:r>
            <a:r>
              <a:rPr lang="en-US" dirty="0"/>
              <a:t> Think about why you are bullying. Is it to be liked, to get back at someone, to feel powerful? Know that just like students who are bullied, those who bully are at a higher risk for physical and emotional health issues. It’s important to know that there are other ways that are healthier, to feel like you are in control over your decisions.</a:t>
            </a:r>
          </a:p>
          <a:p>
            <a:pPr fontAlgn="base"/>
            <a:endParaRPr lang="en-US" dirty="0"/>
          </a:p>
          <a:p>
            <a:pPr fontAlgn="base"/>
            <a:endParaRPr lang="en-US" dirty="0"/>
          </a:p>
          <a:p>
            <a:pPr fontAlgn="base"/>
            <a:r>
              <a:rPr lang="en-US" b="1" dirty="0"/>
              <a:t>What Can You Do?</a:t>
            </a:r>
          </a:p>
          <a:p>
            <a:pPr marL="171450" indent="-171450" fontAlgn="base">
              <a:buFont typeface="Arial" panose="020B0604020202020204" pitchFamily="34" charset="0"/>
              <a:buChar char="•"/>
            </a:pPr>
            <a:r>
              <a:rPr lang="en-US" dirty="0"/>
              <a:t>Know that bullying is about behavior and that you can change your behavior.</a:t>
            </a:r>
          </a:p>
          <a:p>
            <a:pPr marL="171450" indent="-171450" fontAlgn="base">
              <a:buFont typeface="Arial" panose="020B0604020202020204" pitchFamily="34" charset="0"/>
              <a:buChar char="•"/>
            </a:pPr>
            <a:r>
              <a:rPr lang="en-US" dirty="0"/>
              <a:t>The first step is to talk with an adult you trust.</a:t>
            </a:r>
          </a:p>
          <a:p>
            <a:pPr marL="628650" lvl="1" indent="-171450" fontAlgn="base">
              <a:buFont typeface="Arial" panose="020B0604020202020204" pitchFamily="34" charset="0"/>
              <a:buChar char="•"/>
            </a:pPr>
            <a:r>
              <a:rPr lang="en-US" dirty="0"/>
              <a:t>This can be someone at school, at home, or in your community</a:t>
            </a:r>
          </a:p>
          <a:p>
            <a:pPr marL="171450" indent="-171450" fontAlgn="base">
              <a:buFont typeface="Arial" panose="020B0604020202020204" pitchFamily="34" charset="0"/>
              <a:buChar char="•"/>
            </a:pPr>
            <a:r>
              <a:rPr lang="en-US" dirty="0"/>
              <a:t>Share what’s going on.</a:t>
            </a:r>
          </a:p>
          <a:p>
            <a:pPr marL="171450" indent="-171450" fontAlgn="base">
              <a:buFont typeface="Arial" panose="020B0604020202020204" pitchFamily="34" charset="0"/>
              <a:buChar char="•"/>
            </a:pPr>
            <a:r>
              <a:rPr lang="en-US" dirty="0"/>
              <a:t>Ask for their advice and help.</a:t>
            </a:r>
          </a:p>
          <a:p>
            <a:pPr marL="171450" indent="-171450" fontAlgn="base">
              <a:buFont typeface="Arial" panose="020B0604020202020204" pitchFamily="34" charset="0"/>
              <a:buChar char="•"/>
            </a:pPr>
            <a:r>
              <a:rPr lang="en-US" dirty="0"/>
              <a:t>Set a goal to change the negative behavior.</a:t>
            </a:r>
          </a:p>
          <a:p>
            <a:pPr marL="171450" indent="-171450" fontAlgn="base">
              <a:buFont typeface="Arial" panose="020B0604020202020204" pitchFamily="34" charset="0"/>
              <a:buChar char="•"/>
            </a:pPr>
            <a:r>
              <a:rPr lang="en-US" dirty="0"/>
              <a:t>Find a mentor and role model to guide you through challenging situations.</a:t>
            </a:r>
          </a:p>
          <a:p>
            <a:pPr fontAlgn="base"/>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US" altLang="en-US"/>
              <a:t>Page - </a:t>
            </a:r>
            <a:fld id="{D8917C75-3DEB-49BC-99A2-77C04C482355}" type="slidenum">
              <a:rPr lang="en-US" altLang="en-US" smtClean="0"/>
              <a:pPr>
                <a:defRPr/>
              </a:pPr>
              <a:t>9</a:t>
            </a:fld>
            <a:r>
              <a:rPr lang="en-US" altLang="en-US"/>
              <a:t> - </a:t>
            </a:r>
          </a:p>
        </p:txBody>
      </p:sp>
    </p:spTree>
    <p:extLst>
      <p:ext uri="{BB962C8B-B14F-4D97-AF65-F5344CB8AC3E}">
        <p14:creationId xmlns:p14="http://schemas.microsoft.com/office/powerpoint/2010/main" val="185818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Aleo"/>
                <a:cs typeface="Aleo"/>
              </a:defRPr>
            </a:lvl1pPr>
          </a:lstStyle>
          <a:p>
            <a:pPr marL="625475" marR="5080" indent="-613410">
              <a:lnSpc>
                <a:spcPct val="100000"/>
              </a:lnSpc>
              <a:spcBef>
                <a:spcPts val="20"/>
              </a:spcBef>
            </a:pPr>
            <a:r>
              <a:rPr dirty="0"/>
              <a:t>© 2015 PACER Center, Inc. All rights reserved. | 8161 Normandale Blvd | Minneapolis, MN 55437  952.838.9000 |  PACERTeensAgainstBullying.org  |</a:t>
            </a:r>
            <a:r>
              <a:rPr spc="-10" dirty="0"/>
              <a:t> </a:t>
            </a:r>
            <a:r>
              <a:rPr spc="0" dirty="0"/>
              <a:t>bullying411@PACER.org</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6" name="Holder 6"/>
          <p:cNvSpPr>
            <a:spLocks noGrp="1"/>
          </p:cNvSpPr>
          <p:nvPr>
            <p:ph type="sldNum" sz="quarter" idx="7"/>
          </p:nvPr>
        </p:nvSpPr>
        <p:spPr/>
        <p:txBody>
          <a:bodyPr lIns="0" tIns="0" rIns="0" bIns="0"/>
          <a:lstStyle>
            <a:lvl1pPr>
              <a:defRPr sz="1400" b="1" i="0">
                <a:solidFill>
                  <a:srgbClr val="F19628"/>
                </a:solidFill>
                <a:latin typeface="Aleo"/>
                <a:cs typeface="Aleo"/>
              </a:defRPr>
            </a:lvl1pPr>
          </a:lstStyle>
          <a:p>
            <a:pPr marL="25400">
              <a:lnSpc>
                <a:spcPct val="100000"/>
              </a:lnSpc>
              <a:spcBef>
                <a:spcPts val="25"/>
              </a:spcBef>
            </a:pPr>
            <a:fld id="{81D60167-4931-47E6-BA6A-407CBD079E47}" type="slidenum">
              <a:rPr spc="0" dirty="0"/>
              <a:t>‹#›</a:t>
            </a:fld>
            <a:endParaRPr spc="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leo"/>
                <a:cs typeface="Aleo"/>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Aleo"/>
                <a:cs typeface="Aleo"/>
              </a:defRPr>
            </a:lvl1pPr>
          </a:lstStyle>
          <a:p>
            <a:pPr marL="625475" marR="5080" indent="-613410">
              <a:lnSpc>
                <a:spcPct val="100000"/>
              </a:lnSpc>
              <a:spcBef>
                <a:spcPts val="20"/>
              </a:spcBef>
            </a:pPr>
            <a:r>
              <a:rPr lang="en-US" dirty="0"/>
              <a:t>© 2023 PACER Center, Inc. All rights reserved. | 8161 Normandale Blvd | Minneapolis, MN 55437  952.838.9000 |  PACERTeensAgainstBullying.org  |</a:t>
            </a:r>
            <a:r>
              <a:rPr lang="en-US" spc="-10" dirty="0"/>
              <a:t> </a:t>
            </a:r>
            <a:r>
              <a:rPr lang="en-US" dirty="0"/>
              <a:t>bullying411@PACER.org</a:t>
            </a:r>
            <a:endParaRPr spc="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6" name="Holder 6"/>
          <p:cNvSpPr>
            <a:spLocks noGrp="1"/>
          </p:cNvSpPr>
          <p:nvPr>
            <p:ph type="sldNum" sz="quarter" idx="7"/>
          </p:nvPr>
        </p:nvSpPr>
        <p:spPr/>
        <p:txBody>
          <a:bodyPr lIns="0" tIns="0" rIns="0" bIns="0"/>
          <a:lstStyle>
            <a:lvl1pPr>
              <a:defRPr sz="1400" b="1" i="0">
                <a:solidFill>
                  <a:srgbClr val="F19628"/>
                </a:solidFill>
                <a:latin typeface="Aleo"/>
                <a:cs typeface="Aleo"/>
              </a:defRPr>
            </a:lvl1pPr>
          </a:lstStyle>
          <a:p>
            <a:pPr marL="25400">
              <a:lnSpc>
                <a:spcPct val="100000"/>
              </a:lnSpc>
              <a:spcBef>
                <a:spcPts val="25"/>
              </a:spcBef>
            </a:pPr>
            <a:fld id="{81D60167-4931-47E6-BA6A-407CBD079E47}" type="slidenum">
              <a:rPr spc="0" dirty="0"/>
              <a:t>‹#›</a:t>
            </a:fld>
            <a:endParaRPr spc="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leo"/>
                <a:cs typeface="Aleo"/>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Aleo"/>
                <a:cs typeface="Aleo"/>
              </a:defRPr>
            </a:lvl1pPr>
          </a:lstStyle>
          <a:p>
            <a:pPr marL="625475" marR="5080" indent="-613410">
              <a:lnSpc>
                <a:spcPct val="100000"/>
              </a:lnSpc>
              <a:spcBef>
                <a:spcPts val="20"/>
              </a:spcBef>
            </a:pPr>
            <a:r>
              <a:rPr dirty="0"/>
              <a:t>© 2015 PACER Center, Inc. All rights reserved. | 8161 Normandale Blvd | Minneapolis, MN 55437  952.838.9000 |  PACERTeensAgainstBullying.org  |</a:t>
            </a:r>
            <a:r>
              <a:rPr spc="-10" dirty="0"/>
              <a:t> </a:t>
            </a:r>
            <a:r>
              <a:rPr spc="0" dirty="0"/>
              <a:t>bullying411@PACER.org</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7" name="Holder 7"/>
          <p:cNvSpPr>
            <a:spLocks noGrp="1"/>
          </p:cNvSpPr>
          <p:nvPr>
            <p:ph type="sldNum" sz="quarter" idx="7"/>
          </p:nvPr>
        </p:nvSpPr>
        <p:spPr/>
        <p:txBody>
          <a:bodyPr lIns="0" tIns="0" rIns="0" bIns="0"/>
          <a:lstStyle>
            <a:lvl1pPr>
              <a:defRPr sz="1400" b="1" i="0">
                <a:solidFill>
                  <a:srgbClr val="F19628"/>
                </a:solidFill>
                <a:latin typeface="Aleo"/>
                <a:cs typeface="Aleo"/>
              </a:defRPr>
            </a:lvl1pPr>
          </a:lstStyle>
          <a:p>
            <a:pPr marL="25400">
              <a:lnSpc>
                <a:spcPct val="100000"/>
              </a:lnSpc>
              <a:spcBef>
                <a:spcPts val="25"/>
              </a:spcBef>
            </a:pPr>
            <a:fld id="{81D60167-4931-47E6-BA6A-407CBD079E47}" type="slidenum">
              <a:rPr spc="0" dirty="0"/>
              <a:t>‹#›</a:t>
            </a:fld>
            <a:endParaRPr spc="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leo"/>
                <a:cs typeface="Aleo"/>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Aleo"/>
                <a:cs typeface="Aleo"/>
              </a:defRPr>
            </a:lvl1pPr>
          </a:lstStyle>
          <a:p>
            <a:pPr marL="625475" marR="5080" indent="-613410">
              <a:lnSpc>
                <a:spcPct val="100000"/>
              </a:lnSpc>
              <a:spcBef>
                <a:spcPts val="20"/>
              </a:spcBef>
            </a:pPr>
            <a:r>
              <a:rPr dirty="0"/>
              <a:t>© 2015 PACER Center, Inc. All rights reserved. | 8161 Normandale Blvd | Minneapolis, MN 55437  952.838.9000 |  PACERTeensAgainstBullying.org  |</a:t>
            </a:r>
            <a:r>
              <a:rPr spc="-10" dirty="0"/>
              <a:t> </a:t>
            </a:r>
            <a:r>
              <a:rPr spc="0" dirty="0"/>
              <a:t>bullying411@PACER.org</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5" name="Holder 5"/>
          <p:cNvSpPr>
            <a:spLocks noGrp="1"/>
          </p:cNvSpPr>
          <p:nvPr>
            <p:ph type="sldNum" sz="quarter" idx="7"/>
          </p:nvPr>
        </p:nvSpPr>
        <p:spPr/>
        <p:txBody>
          <a:bodyPr lIns="0" tIns="0" rIns="0" bIns="0"/>
          <a:lstStyle>
            <a:lvl1pPr>
              <a:defRPr sz="1400" b="1" i="0">
                <a:solidFill>
                  <a:srgbClr val="F19628"/>
                </a:solidFill>
                <a:latin typeface="Aleo"/>
                <a:cs typeface="Aleo"/>
              </a:defRPr>
            </a:lvl1pPr>
          </a:lstStyle>
          <a:p>
            <a:pPr marL="25400">
              <a:lnSpc>
                <a:spcPct val="100000"/>
              </a:lnSpc>
              <a:spcBef>
                <a:spcPts val="25"/>
              </a:spcBef>
            </a:pPr>
            <a:fld id="{81D60167-4931-47E6-BA6A-407CBD079E47}" type="slidenum">
              <a:rPr spc="0" dirty="0"/>
              <a:t>‹#›</a:t>
            </a:fld>
            <a:endParaRPr spc="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Aleo"/>
                <a:cs typeface="Aleo"/>
              </a:defRPr>
            </a:lvl1pPr>
          </a:lstStyle>
          <a:p>
            <a:pPr marL="625475" marR="5080" indent="-613410">
              <a:lnSpc>
                <a:spcPct val="100000"/>
              </a:lnSpc>
              <a:spcBef>
                <a:spcPts val="20"/>
              </a:spcBef>
            </a:pPr>
            <a:r>
              <a:rPr dirty="0"/>
              <a:t>© 2015 PACER Center, Inc. All rights reserved. | 8161 Normandale Blvd | Minneapolis, MN 55437  952.838.9000 |  PACERTeensAgainstBullying.org  |</a:t>
            </a:r>
            <a:r>
              <a:rPr spc="-10" dirty="0"/>
              <a:t> </a:t>
            </a:r>
            <a:r>
              <a:rPr spc="0" dirty="0"/>
              <a:t>bullying411@PACER.org</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4" name="Holder 4"/>
          <p:cNvSpPr>
            <a:spLocks noGrp="1"/>
          </p:cNvSpPr>
          <p:nvPr>
            <p:ph type="sldNum" sz="quarter" idx="7"/>
          </p:nvPr>
        </p:nvSpPr>
        <p:spPr/>
        <p:txBody>
          <a:bodyPr lIns="0" tIns="0" rIns="0" bIns="0"/>
          <a:lstStyle>
            <a:lvl1pPr>
              <a:defRPr sz="1400" b="1" i="0">
                <a:solidFill>
                  <a:srgbClr val="F19628"/>
                </a:solidFill>
                <a:latin typeface="Aleo"/>
                <a:cs typeface="Aleo"/>
              </a:defRPr>
            </a:lvl1pPr>
          </a:lstStyle>
          <a:p>
            <a:pPr marL="25400">
              <a:lnSpc>
                <a:spcPct val="100000"/>
              </a:lnSpc>
              <a:spcBef>
                <a:spcPts val="25"/>
              </a:spcBef>
            </a:pPr>
            <a:fld id="{81D60167-4931-47E6-BA6A-407CBD079E47}" type="slidenum">
              <a:rPr spc="0" dirty="0"/>
              <a:t>‹#›</a:t>
            </a:fld>
            <a:endParaRPr spc="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781927"/>
            <a:ext cx="10058400" cy="990600"/>
          </a:xfrm>
          <a:custGeom>
            <a:avLst/>
            <a:gdLst/>
            <a:ahLst/>
            <a:cxnLst/>
            <a:rect l="l" t="t" r="r" b="b"/>
            <a:pathLst>
              <a:path w="10058400" h="990600">
                <a:moveTo>
                  <a:pt x="0" y="990473"/>
                </a:moveTo>
                <a:lnTo>
                  <a:pt x="10058400" y="990473"/>
                </a:lnTo>
                <a:lnTo>
                  <a:pt x="10058400" y="0"/>
                </a:lnTo>
                <a:lnTo>
                  <a:pt x="0" y="0"/>
                </a:lnTo>
                <a:lnTo>
                  <a:pt x="0" y="990473"/>
                </a:lnTo>
                <a:close/>
              </a:path>
            </a:pathLst>
          </a:custGeom>
          <a:solidFill>
            <a:srgbClr val="F19628"/>
          </a:solidFill>
        </p:spPr>
        <p:txBody>
          <a:bodyPr wrap="square" lIns="0" tIns="0" rIns="0" bIns="0" rtlCol="0"/>
          <a:lstStyle/>
          <a:p>
            <a:endParaRPr/>
          </a:p>
        </p:txBody>
      </p:sp>
      <p:sp>
        <p:nvSpPr>
          <p:cNvPr id="2" name="Holder 2"/>
          <p:cNvSpPr>
            <a:spLocks noGrp="1"/>
          </p:cNvSpPr>
          <p:nvPr>
            <p:ph type="title"/>
          </p:nvPr>
        </p:nvSpPr>
        <p:spPr>
          <a:xfrm>
            <a:off x="1163358" y="466694"/>
            <a:ext cx="7731683" cy="574040"/>
          </a:xfrm>
          <a:prstGeom prst="rect">
            <a:avLst/>
          </a:prstGeom>
        </p:spPr>
        <p:txBody>
          <a:bodyPr wrap="square" lIns="0" tIns="0" rIns="0" bIns="0">
            <a:spAutoFit/>
          </a:bodyPr>
          <a:lstStyle>
            <a:lvl1pPr>
              <a:defRPr sz="3600" b="1" i="0">
                <a:solidFill>
                  <a:schemeClr val="bg1"/>
                </a:solidFill>
                <a:latin typeface="Aleo"/>
                <a:cs typeface="Aleo"/>
              </a:defRPr>
            </a:lvl1pPr>
          </a:lstStyle>
          <a:p>
            <a:endParaRPr/>
          </a:p>
        </p:txBody>
      </p:sp>
      <p:sp>
        <p:nvSpPr>
          <p:cNvPr id="3" name="Holder 3"/>
          <p:cNvSpPr>
            <a:spLocks noGrp="1"/>
          </p:cNvSpPr>
          <p:nvPr>
            <p:ph type="body" idx="1"/>
          </p:nvPr>
        </p:nvSpPr>
        <p:spPr>
          <a:xfrm>
            <a:off x="619546" y="1852371"/>
            <a:ext cx="8819306" cy="24485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829415" y="7082573"/>
            <a:ext cx="5542915" cy="318134"/>
          </a:xfrm>
          <a:prstGeom prst="rect">
            <a:avLst/>
          </a:prstGeom>
        </p:spPr>
        <p:txBody>
          <a:bodyPr wrap="square" lIns="0" tIns="0" rIns="0" bIns="0">
            <a:spAutoFit/>
          </a:bodyPr>
          <a:lstStyle>
            <a:lvl1pPr>
              <a:defRPr sz="1000" b="0" i="0">
                <a:solidFill>
                  <a:schemeClr val="bg1"/>
                </a:solidFill>
                <a:latin typeface="Aleo"/>
                <a:cs typeface="Aleo"/>
              </a:defRPr>
            </a:lvl1pPr>
          </a:lstStyle>
          <a:p>
            <a:pPr marL="625475" marR="5080" indent="-613410">
              <a:lnSpc>
                <a:spcPct val="100000"/>
              </a:lnSpc>
              <a:spcBef>
                <a:spcPts val="20"/>
              </a:spcBef>
            </a:pPr>
            <a:r>
              <a:rPr lang="en-US" dirty="0"/>
              <a:t>© 2023 PACER Center, Inc. All rights reserved. | 8161 Normandale Blvd | Minneapolis, MN 55437  952.838.9000 |  PACERTeensAgainstBullying.org  |</a:t>
            </a:r>
            <a:r>
              <a:rPr lang="en-US" spc="-10" dirty="0"/>
              <a:t> </a:t>
            </a:r>
            <a:r>
              <a:rPr lang="en-US" dirty="0"/>
              <a:t>bullying411@PACER.org</a:t>
            </a:r>
            <a:endParaRPr spc="0" dirty="0"/>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6" name="Holder 6"/>
          <p:cNvSpPr>
            <a:spLocks noGrp="1"/>
          </p:cNvSpPr>
          <p:nvPr>
            <p:ph type="sldNum" sz="quarter" idx="7"/>
          </p:nvPr>
        </p:nvSpPr>
        <p:spPr>
          <a:xfrm>
            <a:off x="9480896" y="7199636"/>
            <a:ext cx="156209" cy="226695"/>
          </a:xfrm>
          <a:prstGeom prst="rect">
            <a:avLst/>
          </a:prstGeom>
        </p:spPr>
        <p:txBody>
          <a:bodyPr wrap="square" lIns="0" tIns="0" rIns="0" bIns="0">
            <a:spAutoFit/>
          </a:bodyPr>
          <a:lstStyle>
            <a:lvl1pPr>
              <a:defRPr sz="1400" b="1" i="0">
                <a:solidFill>
                  <a:srgbClr val="F19628"/>
                </a:solidFill>
                <a:latin typeface="Aleo"/>
                <a:cs typeface="Aleo"/>
              </a:defRPr>
            </a:lvl1pPr>
          </a:lstStyle>
          <a:p>
            <a:pPr marL="25400">
              <a:lnSpc>
                <a:spcPct val="100000"/>
              </a:lnSpc>
              <a:spcBef>
                <a:spcPts val="25"/>
              </a:spcBef>
            </a:pPr>
            <a:fld id="{81D60167-4931-47E6-BA6A-407CBD079E47}" type="slidenum">
              <a:rPr spc="0" dirty="0"/>
              <a:t>‹#›</a:t>
            </a:fld>
            <a:endParaRPr spc="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bullying411@PACER.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mailto:bullying411@PACER.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bullying411@PACER.org" TargetMode="Externa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bullying411@PACER.org"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bullying411@PACER.or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bullying411@PACER.org"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bullying411@PACER.org"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bullying411@PACER.org"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bullying411@PACER.org"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ailto:bullying411@PACER.org"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mailto:bullying411@PACER.org" TargetMode="Externa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bullying411@PACER.org"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494030"/>
            <a:ext cx="10058400" cy="288290"/>
          </a:xfrm>
          <a:custGeom>
            <a:avLst/>
            <a:gdLst/>
            <a:ahLst/>
            <a:cxnLst/>
            <a:rect l="l" t="t" r="r" b="b"/>
            <a:pathLst>
              <a:path w="10058400" h="288290">
                <a:moveTo>
                  <a:pt x="0" y="287896"/>
                </a:moveTo>
                <a:lnTo>
                  <a:pt x="10058400" y="287896"/>
                </a:lnTo>
                <a:lnTo>
                  <a:pt x="10058400" y="0"/>
                </a:lnTo>
                <a:lnTo>
                  <a:pt x="0" y="0"/>
                </a:lnTo>
                <a:lnTo>
                  <a:pt x="0" y="287896"/>
                </a:lnTo>
                <a:close/>
              </a:path>
            </a:pathLst>
          </a:custGeom>
          <a:solidFill>
            <a:srgbClr val="DC7F29"/>
          </a:solidFill>
        </p:spPr>
        <p:txBody>
          <a:bodyPr wrap="square" lIns="0" tIns="0" rIns="0" bIns="0" rtlCol="0"/>
          <a:lstStyle/>
          <a:p>
            <a:endParaRPr/>
          </a:p>
        </p:txBody>
      </p:sp>
      <p:sp>
        <p:nvSpPr>
          <p:cNvPr id="4" name="object 4"/>
          <p:cNvSpPr/>
          <p:nvPr/>
        </p:nvSpPr>
        <p:spPr>
          <a:xfrm>
            <a:off x="1528775" y="6973275"/>
            <a:ext cx="1436229" cy="56265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82619" y="1905000"/>
            <a:ext cx="6115431" cy="3866222"/>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476385" y="1726793"/>
            <a:ext cx="2925445" cy="1902700"/>
          </a:xfrm>
          <a:prstGeom prst="rect">
            <a:avLst/>
          </a:prstGeom>
        </p:spPr>
        <p:txBody>
          <a:bodyPr vert="horz" wrap="square" lIns="0" tIns="12700" rIns="0" bIns="0" rtlCol="0">
            <a:spAutoFit/>
          </a:bodyPr>
          <a:lstStyle/>
          <a:p>
            <a:pPr marL="12700" marR="5080">
              <a:lnSpc>
                <a:spcPct val="138900"/>
              </a:lnSpc>
              <a:spcBef>
                <a:spcPts val="100"/>
              </a:spcBef>
            </a:pPr>
            <a:r>
              <a:rPr sz="1800" b="1" i="1" dirty="0">
                <a:solidFill>
                  <a:srgbClr val="0D6F7B"/>
                </a:solidFill>
                <a:latin typeface="Aleo-BoldItalic"/>
                <a:cs typeface="Aleo-BoldItalic"/>
              </a:rPr>
              <a:t>A guide </a:t>
            </a:r>
            <a:r>
              <a:rPr sz="1800" b="1" i="1" spc="-20" dirty="0">
                <a:solidFill>
                  <a:srgbClr val="0D6F7B"/>
                </a:solidFill>
                <a:latin typeface="Aleo-BoldItalic"/>
                <a:cs typeface="Aleo-BoldItalic"/>
              </a:rPr>
              <a:t>to </a:t>
            </a:r>
            <a:r>
              <a:rPr sz="1800" b="1" i="1" dirty="0">
                <a:solidFill>
                  <a:srgbClr val="0D6F7B"/>
                </a:solidFill>
                <a:latin typeface="Aleo-BoldItalic"/>
                <a:cs typeface="Aleo-BoldItalic"/>
              </a:rPr>
              <a:t>the basics </a:t>
            </a:r>
            <a:r>
              <a:rPr sz="1800" b="1" i="1" spc="-15" dirty="0">
                <a:solidFill>
                  <a:srgbClr val="0D6F7B"/>
                </a:solidFill>
                <a:latin typeface="Aleo-BoldItalic"/>
                <a:cs typeface="Aleo-BoldItalic"/>
              </a:rPr>
              <a:t>of  </a:t>
            </a:r>
            <a:r>
              <a:rPr sz="1800" b="1" i="1" dirty="0">
                <a:solidFill>
                  <a:srgbClr val="0D6F7B"/>
                </a:solidFill>
                <a:latin typeface="Aleo-BoldItalic"/>
                <a:cs typeface="Aleo-BoldItalic"/>
              </a:rPr>
              <a:t>bullying, what it is and</a:t>
            </a:r>
            <a:r>
              <a:rPr sz="1800" b="1" i="1" spc="-70" dirty="0">
                <a:solidFill>
                  <a:srgbClr val="0D6F7B"/>
                </a:solidFill>
                <a:latin typeface="Aleo-BoldItalic"/>
                <a:cs typeface="Aleo-BoldItalic"/>
              </a:rPr>
              <a:t> </a:t>
            </a:r>
            <a:r>
              <a:rPr sz="1800" b="1" i="1" dirty="0">
                <a:solidFill>
                  <a:srgbClr val="0D6F7B"/>
                </a:solidFill>
                <a:latin typeface="Aleo-BoldItalic"/>
                <a:cs typeface="Aleo-BoldItalic"/>
              </a:rPr>
              <a:t>isn’t,  the </a:t>
            </a:r>
            <a:r>
              <a:rPr sz="1800" b="1" i="1" spc="-15" dirty="0">
                <a:solidFill>
                  <a:srgbClr val="0D6F7B"/>
                </a:solidFill>
                <a:latin typeface="Aleo-BoldItalic"/>
                <a:cs typeface="Aleo-BoldItalic"/>
              </a:rPr>
              <a:t>role of </a:t>
            </a:r>
            <a:r>
              <a:rPr sz="1800" b="1" i="1" dirty="0">
                <a:solidFill>
                  <a:srgbClr val="0D6F7B"/>
                </a:solidFill>
                <a:latin typeface="Aleo-BoldItalic"/>
                <a:cs typeface="Aleo-BoldItalic"/>
              </a:rPr>
              <a:t>students, and</a:t>
            </a:r>
            <a:r>
              <a:rPr lang="en-US" sz="1800" b="1" i="1" dirty="0">
                <a:solidFill>
                  <a:srgbClr val="0D6F7B"/>
                </a:solidFill>
                <a:latin typeface="Aleo-BoldItalic"/>
                <a:cs typeface="Aleo-BoldItalic"/>
              </a:rPr>
              <a:t> tips on what you can do in response to it. </a:t>
            </a:r>
            <a:endParaRPr sz="1800" dirty="0">
              <a:latin typeface="Aleo-BoldItalic"/>
              <a:cs typeface="Aleo-BoldItalic"/>
            </a:endParaRPr>
          </a:p>
        </p:txBody>
      </p:sp>
      <p:sp>
        <p:nvSpPr>
          <p:cNvPr id="7" name="object 7"/>
          <p:cNvSpPr/>
          <p:nvPr/>
        </p:nvSpPr>
        <p:spPr>
          <a:xfrm>
            <a:off x="489092" y="399097"/>
            <a:ext cx="6903720" cy="1125220"/>
          </a:xfrm>
          <a:custGeom>
            <a:avLst/>
            <a:gdLst/>
            <a:ahLst/>
            <a:cxnLst/>
            <a:rect l="l" t="t" r="r" b="b"/>
            <a:pathLst>
              <a:path w="6903720" h="1125220">
                <a:moveTo>
                  <a:pt x="6776339" y="0"/>
                </a:moveTo>
                <a:lnTo>
                  <a:pt x="127000" y="0"/>
                </a:lnTo>
                <a:lnTo>
                  <a:pt x="77688" y="10021"/>
                </a:lnTo>
                <a:lnTo>
                  <a:pt x="37306" y="37306"/>
                </a:lnTo>
                <a:lnTo>
                  <a:pt x="10021" y="77688"/>
                </a:lnTo>
                <a:lnTo>
                  <a:pt x="0" y="127000"/>
                </a:lnTo>
                <a:lnTo>
                  <a:pt x="0" y="997902"/>
                </a:lnTo>
                <a:lnTo>
                  <a:pt x="10021" y="1047214"/>
                </a:lnTo>
                <a:lnTo>
                  <a:pt x="37306" y="1087596"/>
                </a:lnTo>
                <a:lnTo>
                  <a:pt x="77688" y="1114881"/>
                </a:lnTo>
                <a:lnTo>
                  <a:pt x="127000" y="1124902"/>
                </a:lnTo>
                <a:lnTo>
                  <a:pt x="6776339" y="1124902"/>
                </a:lnTo>
                <a:lnTo>
                  <a:pt x="6825650" y="1114881"/>
                </a:lnTo>
                <a:lnTo>
                  <a:pt x="6866032" y="1087596"/>
                </a:lnTo>
                <a:lnTo>
                  <a:pt x="6893317" y="1047214"/>
                </a:lnTo>
                <a:lnTo>
                  <a:pt x="6903339" y="997902"/>
                </a:lnTo>
                <a:lnTo>
                  <a:pt x="6903339" y="127000"/>
                </a:lnTo>
                <a:lnTo>
                  <a:pt x="6893317" y="77688"/>
                </a:lnTo>
                <a:lnTo>
                  <a:pt x="6866032" y="37306"/>
                </a:lnTo>
                <a:lnTo>
                  <a:pt x="6825650" y="10021"/>
                </a:lnTo>
                <a:lnTo>
                  <a:pt x="6776339" y="0"/>
                </a:lnTo>
                <a:close/>
              </a:path>
            </a:pathLst>
          </a:custGeom>
          <a:solidFill>
            <a:srgbClr val="EB6829"/>
          </a:solidFill>
        </p:spPr>
        <p:txBody>
          <a:bodyPr wrap="square" lIns="0" tIns="0" rIns="0" bIns="0" rtlCol="0"/>
          <a:lstStyle/>
          <a:p>
            <a:endParaRPr/>
          </a:p>
        </p:txBody>
      </p:sp>
      <p:sp>
        <p:nvSpPr>
          <p:cNvPr id="8" name="object 8"/>
          <p:cNvSpPr txBox="1">
            <a:spLocks noGrp="1"/>
          </p:cNvSpPr>
          <p:nvPr>
            <p:ph type="title"/>
          </p:nvPr>
        </p:nvSpPr>
        <p:spPr>
          <a:xfrm>
            <a:off x="755788" y="483470"/>
            <a:ext cx="6370327" cy="924560"/>
          </a:xfrm>
          <a:prstGeom prst="rect">
            <a:avLst/>
          </a:prstGeom>
        </p:spPr>
        <p:txBody>
          <a:bodyPr vert="horz" wrap="square" lIns="0" tIns="12700" rIns="0" bIns="0" rtlCol="0">
            <a:spAutoFit/>
          </a:bodyPr>
          <a:lstStyle/>
          <a:p>
            <a:pPr marL="12700">
              <a:lnSpc>
                <a:spcPts val="4260"/>
              </a:lnSpc>
              <a:spcBef>
                <a:spcPts val="100"/>
              </a:spcBef>
            </a:pPr>
            <a:r>
              <a:rPr dirty="0"/>
              <a:t>Bullying</a:t>
            </a:r>
            <a:r>
              <a:rPr spc="-90" dirty="0"/>
              <a:t> </a:t>
            </a:r>
            <a:r>
              <a:rPr dirty="0"/>
              <a:t>101:</a:t>
            </a:r>
          </a:p>
          <a:p>
            <a:pPr marL="12700">
              <a:lnSpc>
                <a:spcPts val="2820"/>
              </a:lnSpc>
            </a:pPr>
            <a:r>
              <a:rPr sz="2400" dirty="0"/>
              <a:t>Guide for Middle and High School</a:t>
            </a:r>
            <a:r>
              <a:rPr sz="2400" spc="-45" dirty="0"/>
              <a:t> </a:t>
            </a:r>
            <a:r>
              <a:rPr sz="2400" spc="-10" dirty="0"/>
              <a:t>Students</a:t>
            </a:r>
            <a:endParaRPr sz="2400" dirty="0"/>
          </a:p>
        </p:txBody>
      </p:sp>
      <p:sp>
        <p:nvSpPr>
          <p:cNvPr id="9" name="object 16">
            <a:extLst>
              <a:ext uri="{FF2B5EF4-FFF2-40B4-BE49-F238E27FC236}">
                <a16:creationId xmlns:a16="http://schemas.microsoft.com/office/drawing/2014/main" id="{21D1F139-D6DC-4215-89D1-45397D3B9BCA}"/>
              </a:ext>
            </a:extLst>
          </p:cNvPr>
          <p:cNvSpPr txBox="1">
            <a:spLocks noGrp="1"/>
          </p:cNvSpPr>
          <p:nvPr>
            <p:ph type="ftr" sz="quarter" idx="5"/>
          </p:nvPr>
        </p:nvSpPr>
        <p:spPr>
          <a:xfrm>
            <a:off x="3401830" y="7178731"/>
            <a:ext cx="5542915" cy="318134"/>
          </a:xfrm>
          <a:prstGeom prst="rect">
            <a:avLst/>
          </a:prstGeom>
        </p:spPr>
        <p:txBody>
          <a:bodyPr vert="horz" wrap="square" lIns="0" tIns="2540" rIns="0" bIns="0" rtlCol="0">
            <a:spAutoFit/>
          </a:bodyPr>
          <a:lstStyle/>
          <a:p>
            <a:pPr marL="625475" marR="5080" indent="-613410">
              <a:lnSpc>
                <a:spcPct val="100000"/>
              </a:lnSpc>
              <a:spcBef>
                <a:spcPts val="20"/>
              </a:spcBef>
            </a:pPr>
            <a:r>
              <a:rPr dirty="0"/>
              <a:t>© 20</a:t>
            </a:r>
            <a:r>
              <a:rPr lang="en-US" dirty="0"/>
              <a:t>23</a:t>
            </a:r>
            <a:r>
              <a:rPr dirty="0"/>
              <a:t> PACER Center, Inc. All rights reserved. | 8161 Normandale Blvd | Minneapolis, MN 55437  952.838.9000 |  PACERTeensAgainstBullying.org  |</a:t>
            </a:r>
            <a:r>
              <a:rPr spc="-10" dirty="0"/>
              <a:t> </a:t>
            </a:r>
            <a:r>
              <a:rPr spc="0" dirty="0">
                <a:hlinkClick r:id="rId5"/>
              </a:rPr>
              <a:t>bullying411@PACER.org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9332" y="6905233"/>
            <a:ext cx="1436229" cy="56265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9401447" y="7171302"/>
            <a:ext cx="297180" cy="297180"/>
          </a:xfrm>
          <a:custGeom>
            <a:avLst/>
            <a:gdLst/>
            <a:ahLst/>
            <a:cxnLst/>
            <a:rect l="l" t="t" r="r" b="b"/>
            <a:pathLst>
              <a:path w="297179" h="297179">
                <a:moveTo>
                  <a:pt x="148297" y="0"/>
                </a:moveTo>
                <a:lnTo>
                  <a:pt x="101424" y="7560"/>
                </a:lnTo>
                <a:lnTo>
                  <a:pt x="60715" y="28612"/>
                </a:lnTo>
                <a:lnTo>
                  <a:pt x="28612" y="60715"/>
                </a:lnTo>
                <a:lnTo>
                  <a:pt x="7560" y="101424"/>
                </a:lnTo>
                <a:lnTo>
                  <a:pt x="0" y="148297"/>
                </a:lnTo>
                <a:lnTo>
                  <a:pt x="7560" y="195171"/>
                </a:lnTo>
                <a:lnTo>
                  <a:pt x="28612" y="235880"/>
                </a:lnTo>
                <a:lnTo>
                  <a:pt x="60715" y="267982"/>
                </a:lnTo>
                <a:lnTo>
                  <a:pt x="101424" y="289035"/>
                </a:lnTo>
                <a:lnTo>
                  <a:pt x="148297" y="296595"/>
                </a:lnTo>
                <a:lnTo>
                  <a:pt x="195171" y="289035"/>
                </a:lnTo>
                <a:lnTo>
                  <a:pt x="235880" y="267982"/>
                </a:lnTo>
                <a:lnTo>
                  <a:pt x="267982" y="235880"/>
                </a:lnTo>
                <a:lnTo>
                  <a:pt x="289035" y="195171"/>
                </a:lnTo>
                <a:lnTo>
                  <a:pt x="296595" y="148297"/>
                </a:lnTo>
                <a:lnTo>
                  <a:pt x="289035" y="101424"/>
                </a:lnTo>
                <a:lnTo>
                  <a:pt x="267982" y="60715"/>
                </a:lnTo>
                <a:lnTo>
                  <a:pt x="235880" y="28612"/>
                </a:lnTo>
                <a:lnTo>
                  <a:pt x="195171" y="7560"/>
                </a:lnTo>
                <a:lnTo>
                  <a:pt x="148297" y="0"/>
                </a:lnTo>
                <a:close/>
              </a:path>
            </a:pathLst>
          </a:custGeom>
          <a:solidFill>
            <a:srgbClr val="FFFFFF"/>
          </a:solidFill>
        </p:spPr>
        <p:txBody>
          <a:bodyPr wrap="square" lIns="0" tIns="0" rIns="0" bIns="0" rtlCol="0"/>
          <a:lstStyle/>
          <a:p>
            <a:endParaRPr/>
          </a:p>
        </p:txBody>
      </p:sp>
      <p:sp>
        <p:nvSpPr>
          <p:cNvPr id="4" name="object 4"/>
          <p:cNvSpPr/>
          <p:nvPr/>
        </p:nvSpPr>
        <p:spPr>
          <a:xfrm>
            <a:off x="0" y="6494030"/>
            <a:ext cx="10058400" cy="288290"/>
          </a:xfrm>
          <a:custGeom>
            <a:avLst/>
            <a:gdLst/>
            <a:ahLst/>
            <a:cxnLst/>
            <a:rect l="l" t="t" r="r" b="b"/>
            <a:pathLst>
              <a:path w="10058400" h="288290">
                <a:moveTo>
                  <a:pt x="10058400" y="287896"/>
                </a:moveTo>
                <a:lnTo>
                  <a:pt x="0" y="287896"/>
                </a:lnTo>
                <a:lnTo>
                  <a:pt x="0" y="0"/>
                </a:lnTo>
                <a:lnTo>
                  <a:pt x="10058400" y="0"/>
                </a:lnTo>
                <a:lnTo>
                  <a:pt x="10058400" y="287896"/>
                </a:lnTo>
                <a:close/>
              </a:path>
            </a:pathLst>
          </a:custGeom>
          <a:solidFill>
            <a:srgbClr val="DC7F29"/>
          </a:solidFill>
        </p:spPr>
        <p:txBody>
          <a:bodyPr wrap="square" lIns="0" tIns="0" rIns="0" bIns="0" rtlCol="0"/>
          <a:lstStyle/>
          <a:p>
            <a:endParaRPr/>
          </a:p>
        </p:txBody>
      </p:sp>
      <p:sp>
        <p:nvSpPr>
          <p:cNvPr id="5" name="object 5"/>
          <p:cNvSpPr txBox="1"/>
          <p:nvPr/>
        </p:nvSpPr>
        <p:spPr>
          <a:xfrm>
            <a:off x="281235" y="1729675"/>
            <a:ext cx="6723084" cy="2985433"/>
          </a:xfrm>
          <a:prstGeom prst="rect">
            <a:avLst/>
          </a:prstGeom>
        </p:spPr>
        <p:txBody>
          <a:bodyPr vert="horz" wrap="square" lIns="0" tIns="12700" rIns="0" bIns="0" rtlCol="0">
            <a:spAutoFit/>
          </a:bodyPr>
          <a:lstStyle/>
          <a:p>
            <a:pPr marL="12700">
              <a:lnSpc>
                <a:spcPct val="100000"/>
              </a:lnSpc>
              <a:spcBef>
                <a:spcPts val="100"/>
              </a:spcBef>
            </a:pPr>
            <a:r>
              <a:rPr lang="en-US" sz="1400" dirty="0">
                <a:solidFill>
                  <a:srgbClr val="0D6F7B"/>
                </a:solidFill>
                <a:latin typeface="Aleo"/>
                <a:cs typeface="Aleo"/>
              </a:rPr>
              <a:t>Think about what can happen to someone as a result of being bullied:</a:t>
            </a:r>
          </a:p>
          <a:p>
            <a:pPr marL="12700">
              <a:lnSpc>
                <a:spcPct val="100000"/>
              </a:lnSpc>
              <a:spcBef>
                <a:spcPts val="100"/>
              </a:spcBef>
            </a:pPr>
            <a:endParaRPr lang="en-US" sz="1400" i="1" dirty="0">
              <a:solidFill>
                <a:srgbClr val="0D6F7B"/>
              </a:solidFill>
              <a:latin typeface="Aleo"/>
              <a:cs typeface="Times New Roman"/>
            </a:endParaRPr>
          </a:p>
          <a:p>
            <a:pPr marL="298450" indent="-285750">
              <a:lnSpc>
                <a:spcPct val="100000"/>
              </a:lnSpc>
              <a:spcBef>
                <a:spcPts val="100"/>
              </a:spcBef>
              <a:buFont typeface="Arial" panose="020B0604020202020204" pitchFamily="34" charset="0"/>
              <a:buChar char="•"/>
            </a:pPr>
            <a:r>
              <a:rPr lang="en-US" sz="1200" i="1" dirty="0">
                <a:solidFill>
                  <a:srgbClr val="0D6F7B"/>
                </a:solidFill>
                <a:latin typeface="Aleo"/>
                <a:cs typeface="Times New Roman"/>
              </a:rPr>
              <a:t>Feeling all alone,</a:t>
            </a:r>
          </a:p>
          <a:p>
            <a:pPr marL="298450" indent="-285750">
              <a:lnSpc>
                <a:spcPct val="100000"/>
              </a:lnSpc>
              <a:spcBef>
                <a:spcPts val="100"/>
              </a:spcBef>
              <a:buFont typeface="Arial" panose="020B0604020202020204" pitchFamily="34" charset="0"/>
              <a:buChar char="•"/>
            </a:pPr>
            <a:r>
              <a:rPr lang="en-US" sz="1200" i="1" dirty="0">
                <a:solidFill>
                  <a:srgbClr val="0D6F7B"/>
                </a:solidFill>
                <a:latin typeface="Aleo"/>
                <a:cs typeface="Times New Roman"/>
              </a:rPr>
              <a:t>Believing that no one cares,</a:t>
            </a:r>
          </a:p>
          <a:p>
            <a:pPr marL="298450" indent="-285750">
              <a:lnSpc>
                <a:spcPct val="100000"/>
              </a:lnSpc>
              <a:spcBef>
                <a:spcPts val="100"/>
              </a:spcBef>
              <a:buFont typeface="Arial" panose="020B0604020202020204" pitchFamily="34" charset="0"/>
              <a:buChar char="•"/>
            </a:pPr>
            <a:r>
              <a:rPr lang="en-US" sz="1200" i="1" dirty="0">
                <a:solidFill>
                  <a:srgbClr val="0D6F7B"/>
                </a:solidFill>
                <a:latin typeface="Aleo"/>
                <a:cs typeface="Times New Roman"/>
              </a:rPr>
              <a:t>Questioning who you can trust, and</a:t>
            </a:r>
          </a:p>
          <a:p>
            <a:pPr marL="298450" indent="-285750">
              <a:lnSpc>
                <a:spcPct val="100000"/>
              </a:lnSpc>
              <a:spcBef>
                <a:spcPts val="100"/>
              </a:spcBef>
              <a:buFont typeface="Arial" panose="020B0604020202020204" pitchFamily="34" charset="0"/>
              <a:buChar char="•"/>
            </a:pPr>
            <a:r>
              <a:rPr lang="en-US" sz="1200" i="1" dirty="0">
                <a:solidFill>
                  <a:srgbClr val="0D6F7B"/>
                </a:solidFill>
                <a:latin typeface="Aleo"/>
                <a:cs typeface="Times New Roman"/>
              </a:rPr>
              <a:t>Wondering if anything will ever change.</a:t>
            </a:r>
          </a:p>
          <a:p>
            <a:pPr marL="298450" indent="-285750">
              <a:lnSpc>
                <a:spcPct val="100000"/>
              </a:lnSpc>
              <a:spcBef>
                <a:spcPts val="100"/>
              </a:spcBef>
              <a:buFont typeface="Arial" panose="020B0604020202020204" pitchFamily="34" charset="0"/>
              <a:buChar char="•"/>
            </a:pPr>
            <a:endParaRPr lang="en-US" sz="1400" i="1" dirty="0">
              <a:solidFill>
                <a:srgbClr val="0D6F7B"/>
              </a:solidFill>
              <a:latin typeface="Aleo"/>
              <a:cs typeface="Times New Roman"/>
            </a:endParaRPr>
          </a:p>
          <a:p>
            <a:pPr marL="12700">
              <a:lnSpc>
                <a:spcPct val="100000"/>
              </a:lnSpc>
              <a:spcBef>
                <a:spcPts val="100"/>
              </a:spcBef>
            </a:pPr>
            <a:r>
              <a:rPr lang="en-US" sz="1400" dirty="0">
                <a:solidFill>
                  <a:srgbClr val="0D6F7B"/>
                </a:solidFill>
                <a:latin typeface="Aleo"/>
                <a:cs typeface="Times New Roman"/>
              </a:rPr>
              <a:t>That is a lonely place to be.</a:t>
            </a:r>
          </a:p>
          <a:p>
            <a:pPr marL="12700">
              <a:lnSpc>
                <a:spcPct val="100000"/>
              </a:lnSpc>
              <a:spcBef>
                <a:spcPts val="100"/>
              </a:spcBef>
            </a:pPr>
            <a:endParaRPr lang="en-US" sz="1400" dirty="0">
              <a:solidFill>
                <a:srgbClr val="0D6F7B"/>
              </a:solidFill>
              <a:latin typeface="Aleo"/>
              <a:cs typeface="Times New Roman"/>
            </a:endParaRPr>
          </a:p>
          <a:p>
            <a:pPr marL="12700">
              <a:lnSpc>
                <a:spcPct val="100000"/>
              </a:lnSpc>
              <a:spcBef>
                <a:spcPts val="100"/>
              </a:spcBef>
            </a:pPr>
            <a:r>
              <a:rPr lang="en-US" sz="1200" dirty="0">
                <a:solidFill>
                  <a:srgbClr val="0D6F7B"/>
                </a:solidFill>
                <a:latin typeface="Aleo"/>
                <a:cs typeface="Times New Roman"/>
              </a:rPr>
              <a:t>Now imagine how that could be different? Think about how powerful it would be for someone who feels all alone to have another person reach out to them, especially someone their own age who understands what they might be feeling and shows that they care. </a:t>
            </a:r>
          </a:p>
          <a:p>
            <a:pPr marL="12700">
              <a:lnSpc>
                <a:spcPct val="100000"/>
              </a:lnSpc>
              <a:spcBef>
                <a:spcPts val="100"/>
              </a:spcBef>
            </a:pPr>
            <a:endParaRPr lang="en-US" sz="1400" dirty="0">
              <a:solidFill>
                <a:srgbClr val="0D6F7B"/>
              </a:solidFill>
              <a:latin typeface="Aleo"/>
              <a:cs typeface="Times New Roman"/>
            </a:endParaRPr>
          </a:p>
          <a:p>
            <a:pPr marL="12700">
              <a:lnSpc>
                <a:spcPct val="100000"/>
              </a:lnSpc>
              <a:spcBef>
                <a:spcPts val="100"/>
              </a:spcBef>
            </a:pPr>
            <a:r>
              <a:rPr lang="en-US" sz="1600" b="1" dirty="0">
                <a:solidFill>
                  <a:srgbClr val="0D6F7B"/>
                </a:solidFill>
                <a:latin typeface="Aleo"/>
                <a:cs typeface="Times New Roman"/>
              </a:rPr>
              <a:t>That person can be YOU. </a:t>
            </a:r>
            <a:endParaRPr sz="1600" b="1" dirty="0">
              <a:latin typeface="Times New Roman"/>
              <a:cs typeface="Times New Roman"/>
            </a:endParaRPr>
          </a:p>
        </p:txBody>
      </p:sp>
      <p:sp>
        <p:nvSpPr>
          <p:cNvPr id="6" name="object 6"/>
          <p:cNvSpPr/>
          <p:nvPr/>
        </p:nvSpPr>
        <p:spPr>
          <a:xfrm>
            <a:off x="678459" y="399098"/>
            <a:ext cx="6546850" cy="1125220"/>
          </a:xfrm>
          <a:custGeom>
            <a:avLst/>
            <a:gdLst/>
            <a:ahLst/>
            <a:cxnLst/>
            <a:rect l="l" t="t" r="r" b="b"/>
            <a:pathLst>
              <a:path w="6546850" h="1125220">
                <a:moveTo>
                  <a:pt x="6419723" y="0"/>
                </a:moveTo>
                <a:lnTo>
                  <a:pt x="127000" y="0"/>
                </a:lnTo>
                <a:lnTo>
                  <a:pt x="77688" y="10021"/>
                </a:lnTo>
                <a:lnTo>
                  <a:pt x="37306" y="37306"/>
                </a:lnTo>
                <a:lnTo>
                  <a:pt x="10021" y="77688"/>
                </a:lnTo>
                <a:lnTo>
                  <a:pt x="0" y="127000"/>
                </a:lnTo>
                <a:lnTo>
                  <a:pt x="0" y="997902"/>
                </a:lnTo>
                <a:lnTo>
                  <a:pt x="10021" y="1047214"/>
                </a:lnTo>
                <a:lnTo>
                  <a:pt x="37306" y="1087596"/>
                </a:lnTo>
                <a:lnTo>
                  <a:pt x="77688" y="1114881"/>
                </a:lnTo>
                <a:lnTo>
                  <a:pt x="127000" y="1124902"/>
                </a:lnTo>
                <a:lnTo>
                  <a:pt x="6419723" y="1124902"/>
                </a:lnTo>
                <a:lnTo>
                  <a:pt x="6469034" y="1114881"/>
                </a:lnTo>
                <a:lnTo>
                  <a:pt x="6509416" y="1087596"/>
                </a:lnTo>
                <a:lnTo>
                  <a:pt x="6536701" y="1047214"/>
                </a:lnTo>
                <a:lnTo>
                  <a:pt x="6546723" y="997902"/>
                </a:lnTo>
                <a:lnTo>
                  <a:pt x="6546723" y="127000"/>
                </a:lnTo>
                <a:lnTo>
                  <a:pt x="6536701" y="77688"/>
                </a:lnTo>
                <a:lnTo>
                  <a:pt x="6509416" y="37306"/>
                </a:lnTo>
                <a:lnTo>
                  <a:pt x="6469034" y="10021"/>
                </a:lnTo>
                <a:lnTo>
                  <a:pt x="6419723" y="0"/>
                </a:lnTo>
                <a:close/>
              </a:path>
            </a:pathLst>
          </a:custGeom>
          <a:solidFill>
            <a:srgbClr val="EB6829"/>
          </a:solidFill>
        </p:spPr>
        <p:txBody>
          <a:bodyPr wrap="square" lIns="0" tIns="0" rIns="0" bIns="0" rtlCol="0"/>
          <a:lstStyle/>
          <a:p>
            <a:endParaRPr/>
          </a:p>
        </p:txBody>
      </p:sp>
      <p:sp>
        <p:nvSpPr>
          <p:cNvPr id="7" name="object 7"/>
          <p:cNvSpPr txBox="1">
            <a:spLocks noGrp="1"/>
          </p:cNvSpPr>
          <p:nvPr>
            <p:ph type="title"/>
          </p:nvPr>
        </p:nvSpPr>
        <p:spPr>
          <a:xfrm>
            <a:off x="1211858" y="466705"/>
            <a:ext cx="5858510" cy="574040"/>
          </a:xfrm>
          <a:prstGeom prst="rect">
            <a:avLst/>
          </a:prstGeom>
        </p:spPr>
        <p:txBody>
          <a:bodyPr vert="horz" wrap="square" lIns="0" tIns="12700" rIns="0" bIns="0" rtlCol="0">
            <a:spAutoFit/>
          </a:bodyPr>
          <a:lstStyle/>
          <a:p>
            <a:pPr marL="12700">
              <a:lnSpc>
                <a:spcPct val="100000"/>
              </a:lnSpc>
              <a:spcBef>
                <a:spcPts val="100"/>
              </a:spcBef>
            </a:pPr>
            <a:r>
              <a:rPr dirty="0"/>
              <a:t>What If I Witness</a:t>
            </a:r>
            <a:r>
              <a:rPr spc="-90" dirty="0"/>
              <a:t> </a:t>
            </a:r>
            <a:r>
              <a:rPr dirty="0"/>
              <a:t>Bullying?</a:t>
            </a:r>
          </a:p>
        </p:txBody>
      </p:sp>
      <p:sp>
        <p:nvSpPr>
          <p:cNvPr id="8" name="object 8"/>
          <p:cNvSpPr/>
          <p:nvPr/>
        </p:nvSpPr>
        <p:spPr>
          <a:xfrm>
            <a:off x="347284" y="221173"/>
            <a:ext cx="754380" cy="754380"/>
          </a:xfrm>
          <a:custGeom>
            <a:avLst/>
            <a:gdLst/>
            <a:ahLst/>
            <a:cxnLst/>
            <a:rect l="l" t="t" r="r" b="b"/>
            <a:pathLst>
              <a:path w="754380" h="754380">
                <a:moveTo>
                  <a:pt x="376897" y="0"/>
                </a:moveTo>
                <a:lnTo>
                  <a:pt x="329621" y="2936"/>
                </a:lnTo>
                <a:lnTo>
                  <a:pt x="284096" y="11510"/>
                </a:lnTo>
                <a:lnTo>
                  <a:pt x="240677" y="25369"/>
                </a:lnTo>
                <a:lnTo>
                  <a:pt x="199717" y="44159"/>
                </a:lnTo>
                <a:lnTo>
                  <a:pt x="161568" y="67528"/>
                </a:lnTo>
                <a:lnTo>
                  <a:pt x="126585" y="95121"/>
                </a:lnTo>
                <a:lnTo>
                  <a:pt x="95121" y="126585"/>
                </a:lnTo>
                <a:lnTo>
                  <a:pt x="67528" y="161568"/>
                </a:lnTo>
                <a:lnTo>
                  <a:pt x="44159" y="199717"/>
                </a:lnTo>
                <a:lnTo>
                  <a:pt x="25369" y="240677"/>
                </a:lnTo>
                <a:lnTo>
                  <a:pt x="11510" y="284096"/>
                </a:lnTo>
                <a:lnTo>
                  <a:pt x="2936" y="329621"/>
                </a:lnTo>
                <a:lnTo>
                  <a:pt x="0" y="376897"/>
                </a:lnTo>
                <a:lnTo>
                  <a:pt x="2936" y="424174"/>
                </a:lnTo>
                <a:lnTo>
                  <a:pt x="11510" y="469699"/>
                </a:lnTo>
                <a:lnTo>
                  <a:pt x="25369" y="513118"/>
                </a:lnTo>
                <a:lnTo>
                  <a:pt x="44159" y="554078"/>
                </a:lnTo>
                <a:lnTo>
                  <a:pt x="67528" y="592226"/>
                </a:lnTo>
                <a:lnTo>
                  <a:pt x="95121" y="627210"/>
                </a:lnTo>
                <a:lnTo>
                  <a:pt x="126585" y="658674"/>
                </a:lnTo>
                <a:lnTo>
                  <a:pt x="161568" y="686267"/>
                </a:lnTo>
                <a:lnTo>
                  <a:pt x="199717" y="709635"/>
                </a:lnTo>
                <a:lnTo>
                  <a:pt x="240677" y="728426"/>
                </a:lnTo>
                <a:lnTo>
                  <a:pt x="284096" y="742284"/>
                </a:lnTo>
                <a:lnTo>
                  <a:pt x="329621" y="750859"/>
                </a:lnTo>
                <a:lnTo>
                  <a:pt x="376897" y="753795"/>
                </a:lnTo>
                <a:lnTo>
                  <a:pt x="424174" y="750859"/>
                </a:lnTo>
                <a:lnTo>
                  <a:pt x="469699" y="742284"/>
                </a:lnTo>
                <a:lnTo>
                  <a:pt x="513118" y="728426"/>
                </a:lnTo>
                <a:lnTo>
                  <a:pt x="554078" y="709635"/>
                </a:lnTo>
                <a:lnTo>
                  <a:pt x="592226" y="686267"/>
                </a:lnTo>
                <a:lnTo>
                  <a:pt x="627210" y="658674"/>
                </a:lnTo>
                <a:lnTo>
                  <a:pt x="658674" y="627210"/>
                </a:lnTo>
                <a:lnTo>
                  <a:pt x="686267" y="592226"/>
                </a:lnTo>
                <a:lnTo>
                  <a:pt x="709635" y="554078"/>
                </a:lnTo>
                <a:lnTo>
                  <a:pt x="728426" y="513118"/>
                </a:lnTo>
                <a:lnTo>
                  <a:pt x="742284" y="469699"/>
                </a:lnTo>
                <a:lnTo>
                  <a:pt x="750859" y="424174"/>
                </a:lnTo>
                <a:lnTo>
                  <a:pt x="753795" y="376897"/>
                </a:lnTo>
                <a:lnTo>
                  <a:pt x="750859" y="329621"/>
                </a:lnTo>
                <a:lnTo>
                  <a:pt x="742284" y="284096"/>
                </a:lnTo>
                <a:lnTo>
                  <a:pt x="728426" y="240677"/>
                </a:lnTo>
                <a:lnTo>
                  <a:pt x="709635" y="199717"/>
                </a:lnTo>
                <a:lnTo>
                  <a:pt x="686267" y="161568"/>
                </a:lnTo>
                <a:lnTo>
                  <a:pt x="658674" y="126585"/>
                </a:lnTo>
                <a:lnTo>
                  <a:pt x="627210" y="95121"/>
                </a:lnTo>
                <a:lnTo>
                  <a:pt x="592226" y="67528"/>
                </a:lnTo>
                <a:lnTo>
                  <a:pt x="554078" y="44159"/>
                </a:lnTo>
                <a:lnTo>
                  <a:pt x="513118" y="25369"/>
                </a:lnTo>
                <a:lnTo>
                  <a:pt x="469699" y="11510"/>
                </a:lnTo>
                <a:lnTo>
                  <a:pt x="424174" y="2936"/>
                </a:lnTo>
                <a:lnTo>
                  <a:pt x="376897" y="0"/>
                </a:lnTo>
                <a:close/>
              </a:path>
            </a:pathLst>
          </a:custGeom>
          <a:solidFill>
            <a:srgbClr val="5CCAE8"/>
          </a:solidFill>
        </p:spPr>
        <p:txBody>
          <a:bodyPr wrap="square" lIns="0" tIns="0" rIns="0" bIns="0" rtlCol="0"/>
          <a:lstStyle/>
          <a:p>
            <a:endParaRPr/>
          </a:p>
        </p:txBody>
      </p:sp>
      <p:sp>
        <p:nvSpPr>
          <p:cNvPr id="9" name="object 9"/>
          <p:cNvSpPr/>
          <p:nvPr/>
        </p:nvSpPr>
        <p:spPr>
          <a:xfrm>
            <a:off x="576207" y="480016"/>
            <a:ext cx="296545" cy="236220"/>
          </a:xfrm>
          <a:custGeom>
            <a:avLst/>
            <a:gdLst/>
            <a:ahLst/>
            <a:cxnLst/>
            <a:rect l="l" t="t" r="r" b="b"/>
            <a:pathLst>
              <a:path w="296544" h="236220">
                <a:moveTo>
                  <a:pt x="258838" y="0"/>
                </a:moveTo>
                <a:lnTo>
                  <a:pt x="218871" y="34042"/>
                </a:lnTo>
                <a:lnTo>
                  <a:pt x="187363" y="71475"/>
                </a:lnTo>
                <a:lnTo>
                  <a:pt x="166920" y="111101"/>
                </a:lnTo>
                <a:lnTo>
                  <a:pt x="160108" y="151688"/>
                </a:lnTo>
                <a:lnTo>
                  <a:pt x="160723" y="163771"/>
                </a:lnTo>
                <a:lnTo>
                  <a:pt x="175351" y="204471"/>
                </a:lnTo>
                <a:lnTo>
                  <a:pt x="206254" y="230013"/>
                </a:lnTo>
                <a:lnTo>
                  <a:pt x="233997" y="236105"/>
                </a:lnTo>
                <a:lnTo>
                  <a:pt x="246418" y="235005"/>
                </a:lnTo>
                <a:lnTo>
                  <a:pt x="285784" y="209152"/>
                </a:lnTo>
                <a:lnTo>
                  <a:pt x="295948" y="174980"/>
                </a:lnTo>
                <a:lnTo>
                  <a:pt x="295060" y="164386"/>
                </a:lnTo>
                <a:lnTo>
                  <a:pt x="274366" y="130670"/>
                </a:lnTo>
                <a:lnTo>
                  <a:pt x="223672" y="130670"/>
                </a:lnTo>
                <a:lnTo>
                  <a:pt x="227344" y="120252"/>
                </a:lnTo>
                <a:lnTo>
                  <a:pt x="249335" y="84951"/>
                </a:lnTo>
                <a:lnTo>
                  <a:pt x="295617" y="40106"/>
                </a:lnTo>
                <a:lnTo>
                  <a:pt x="258838" y="0"/>
                </a:lnTo>
                <a:close/>
              </a:path>
              <a:path w="296544" h="236220">
                <a:moveTo>
                  <a:pt x="248843" y="121932"/>
                </a:moveTo>
                <a:lnTo>
                  <a:pt x="244538" y="121932"/>
                </a:lnTo>
                <a:lnTo>
                  <a:pt x="240284" y="122643"/>
                </a:lnTo>
                <a:lnTo>
                  <a:pt x="231902" y="125450"/>
                </a:lnTo>
                <a:lnTo>
                  <a:pt x="227749" y="127647"/>
                </a:lnTo>
                <a:lnTo>
                  <a:pt x="223672" y="130670"/>
                </a:lnTo>
                <a:lnTo>
                  <a:pt x="274366" y="130670"/>
                </a:lnTo>
                <a:lnTo>
                  <a:pt x="266420" y="125817"/>
                </a:lnTo>
                <a:lnTo>
                  <a:pt x="257910" y="122904"/>
                </a:lnTo>
                <a:lnTo>
                  <a:pt x="248843" y="121932"/>
                </a:lnTo>
                <a:close/>
              </a:path>
              <a:path w="296544" h="236220">
                <a:moveTo>
                  <a:pt x="98971" y="0"/>
                </a:moveTo>
                <a:lnTo>
                  <a:pt x="58908" y="34042"/>
                </a:lnTo>
                <a:lnTo>
                  <a:pt x="27343" y="71475"/>
                </a:lnTo>
                <a:lnTo>
                  <a:pt x="6837" y="111101"/>
                </a:lnTo>
                <a:lnTo>
                  <a:pt x="0" y="151688"/>
                </a:lnTo>
                <a:lnTo>
                  <a:pt x="616" y="163771"/>
                </a:lnTo>
                <a:lnTo>
                  <a:pt x="15285" y="204471"/>
                </a:lnTo>
                <a:lnTo>
                  <a:pt x="46264" y="230013"/>
                </a:lnTo>
                <a:lnTo>
                  <a:pt x="74079" y="236105"/>
                </a:lnTo>
                <a:lnTo>
                  <a:pt x="86518" y="235005"/>
                </a:lnTo>
                <a:lnTo>
                  <a:pt x="125750" y="209152"/>
                </a:lnTo>
                <a:lnTo>
                  <a:pt x="135839" y="174980"/>
                </a:lnTo>
                <a:lnTo>
                  <a:pt x="134960" y="164386"/>
                </a:lnTo>
                <a:lnTo>
                  <a:pt x="114447" y="130670"/>
                </a:lnTo>
                <a:lnTo>
                  <a:pt x="63728" y="130670"/>
                </a:lnTo>
                <a:lnTo>
                  <a:pt x="67393" y="120252"/>
                </a:lnTo>
                <a:lnTo>
                  <a:pt x="89245" y="84951"/>
                </a:lnTo>
                <a:lnTo>
                  <a:pt x="116329" y="58025"/>
                </a:lnTo>
                <a:lnTo>
                  <a:pt x="135839" y="40106"/>
                </a:lnTo>
                <a:lnTo>
                  <a:pt x="98971" y="0"/>
                </a:lnTo>
                <a:close/>
              </a:path>
              <a:path w="296544" h="236220">
                <a:moveTo>
                  <a:pt x="88950" y="121932"/>
                </a:moveTo>
                <a:lnTo>
                  <a:pt x="84632" y="121932"/>
                </a:lnTo>
                <a:lnTo>
                  <a:pt x="80378" y="122643"/>
                </a:lnTo>
                <a:lnTo>
                  <a:pt x="71970" y="125450"/>
                </a:lnTo>
                <a:lnTo>
                  <a:pt x="67818" y="127647"/>
                </a:lnTo>
                <a:lnTo>
                  <a:pt x="63728" y="130670"/>
                </a:lnTo>
                <a:lnTo>
                  <a:pt x="114447" y="130670"/>
                </a:lnTo>
                <a:lnTo>
                  <a:pt x="106532" y="125817"/>
                </a:lnTo>
                <a:lnTo>
                  <a:pt x="98032" y="122904"/>
                </a:lnTo>
                <a:lnTo>
                  <a:pt x="88950" y="121932"/>
                </a:lnTo>
                <a:close/>
              </a:path>
            </a:pathLst>
          </a:custGeom>
          <a:solidFill>
            <a:srgbClr val="FFFFFF"/>
          </a:solidFill>
        </p:spPr>
        <p:txBody>
          <a:bodyPr wrap="square" lIns="0" tIns="0" rIns="0" bIns="0" rtlCol="0"/>
          <a:lstStyle/>
          <a:p>
            <a:endParaRPr/>
          </a:p>
        </p:txBody>
      </p:sp>
      <p:sp>
        <p:nvSpPr>
          <p:cNvPr id="10" name="object 10"/>
          <p:cNvSpPr/>
          <p:nvPr/>
        </p:nvSpPr>
        <p:spPr>
          <a:xfrm>
            <a:off x="6793837" y="1140047"/>
            <a:ext cx="296545" cy="236220"/>
          </a:xfrm>
          <a:custGeom>
            <a:avLst/>
            <a:gdLst/>
            <a:ahLst/>
            <a:cxnLst/>
            <a:rect l="l" t="t" r="r" b="b"/>
            <a:pathLst>
              <a:path w="296545" h="236219">
                <a:moveTo>
                  <a:pt x="133983" y="105435"/>
                </a:moveTo>
                <a:lnTo>
                  <a:pt x="72275" y="105435"/>
                </a:lnTo>
                <a:lnTo>
                  <a:pt x="68603" y="115853"/>
                </a:lnTo>
                <a:lnTo>
                  <a:pt x="64369" y="125445"/>
                </a:lnTo>
                <a:lnTo>
                  <a:pt x="35098" y="163131"/>
                </a:lnTo>
                <a:lnTo>
                  <a:pt x="330" y="195999"/>
                </a:lnTo>
                <a:lnTo>
                  <a:pt x="37109" y="236105"/>
                </a:lnTo>
                <a:lnTo>
                  <a:pt x="77076" y="202063"/>
                </a:lnTo>
                <a:lnTo>
                  <a:pt x="108585" y="164630"/>
                </a:lnTo>
                <a:lnTo>
                  <a:pt x="129027" y="125004"/>
                </a:lnTo>
                <a:lnTo>
                  <a:pt x="133983" y="105435"/>
                </a:lnTo>
                <a:close/>
              </a:path>
              <a:path w="296545" h="236219">
                <a:moveTo>
                  <a:pt x="61950" y="0"/>
                </a:moveTo>
                <a:lnTo>
                  <a:pt x="18072" y="17627"/>
                </a:lnTo>
                <a:lnTo>
                  <a:pt x="0" y="61125"/>
                </a:lnTo>
                <a:lnTo>
                  <a:pt x="888" y="71719"/>
                </a:lnTo>
                <a:lnTo>
                  <a:pt x="21581" y="105435"/>
                </a:lnTo>
                <a:lnTo>
                  <a:pt x="47104" y="114172"/>
                </a:lnTo>
                <a:lnTo>
                  <a:pt x="51409" y="114172"/>
                </a:lnTo>
                <a:lnTo>
                  <a:pt x="55664" y="113461"/>
                </a:lnTo>
                <a:lnTo>
                  <a:pt x="64046" y="110655"/>
                </a:lnTo>
                <a:lnTo>
                  <a:pt x="68199" y="108457"/>
                </a:lnTo>
                <a:lnTo>
                  <a:pt x="72275" y="105435"/>
                </a:lnTo>
                <a:lnTo>
                  <a:pt x="133983" y="105434"/>
                </a:lnTo>
                <a:lnTo>
                  <a:pt x="134136" y="104831"/>
                </a:lnTo>
                <a:lnTo>
                  <a:pt x="135839" y="84416"/>
                </a:lnTo>
                <a:lnTo>
                  <a:pt x="135224" y="72334"/>
                </a:lnTo>
                <a:lnTo>
                  <a:pt x="120596" y="31633"/>
                </a:lnTo>
                <a:lnTo>
                  <a:pt x="89693" y="6091"/>
                </a:lnTo>
                <a:lnTo>
                  <a:pt x="71377" y="676"/>
                </a:lnTo>
                <a:lnTo>
                  <a:pt x="61950" y="0"/>
                </a:lnTo>
                <a:close/>
              </a:path>
              <a:path w="296545" h="236219">
                <a:moveTo>
                  <a:pt x="294074" y="105435"/>
                </a:moveTo>
                <a:lnTo>
                  <a:pt x="232219" y="105435"/>
                </a:lnTo>
                <a:lnTo>
                  <a:pt x="228554" y="115853"/>
                </a:lnTo>
                <a:lnTo>
                  <a:pt x="224342" y="125445"/>
                </a:lnTo>
                <a:lnTo>
                  <a:pt x="195149" y="163131"/>
                </a:lnTo>
                <a:lnTo>
                  <a:pt x="160108" y="195999"/>
                </a:lnTo>
                <a:lnTo>
                  <a:pt x="196977" y="236105"/>
                </a:lnTo>
                <a:lnTo>
                  <a:pt x="237039" y="202063"/>
                </a:lnTo>
                <a:lnTo>
                  <a:pt x="268605" y="164630"/>
                </a:lnTo>
                <a:lnTo>
                  <a:pt x="289104" y="125004"/>
                </a:lnTo>
                <a:lnTo>
                  <a:pt x="294074" y="105435"/>
                </a:lnTo>
                <a:close/>
              </a:path>
              <a:path w="296545" h="236219">
                <a:moveTo>
                  <a:pt x="221869" y="0"/>
                </a:moveTo>
                <a:lnTo>
                  <a:pt x="178054" y="17627"/>
                </a:lnTo>
                <a:lnTo>
                  <a:pt x="160108" y="61125"/>
                </a:lnTo>
                <a:lnTo>
                  <a:pt x="160987" y="71719"/>
                </a:lnTo>
                <a:lnTo>
                  <a:pt x="181501" y="105435"/>
                </a:lnTo>
                <a:lnTo>
                  <a:pt x="206997" y="114172"/>
                </a:lnTo>
                <a:lnTo>
                  <a:pt x="211315" y="114172"/>
                </a:lnTo>
                <a:lnTo>
                  <a:pt x="215569" y="113461"/>
                </a:lnTo>
                <a:lnTo>
                  <a:pt x="223977" y="110655"/>
                </a:lnTo>
                <a:lnTo>
                  <a:pt x="228130" y="108457"/>
                </a:lnTo>
                <a:lnTo>
                  <a:pt x="232219" y="105435"/>
                </a:lnTo>
                <a:lnTo>
                  <a:pt x="294074" y="105434"/>
                </a:lnTo>
                <a:lnTo>
                  <a:pt x="294227" y="104831"/>
                </a:lnTo>
                <a:lnTo>
                  <a:pt x="295935" y="84416"/>
                </a:lnTo>
                <a:lnTo>
                  <a:pt x="295320" y="72334"/>
                </a:lnTo>
                <a:lnTo>
                  <a:pt x="280662" y="31633"/>
                </a:lnTo>
                <a:lnTo>
                  <a:pt x="249683" y="6091"/>
                </a:lnTo>
                <a:lnTo>
                  <a:pt x="231327" y="676"/>
                </a:lnTo>
                <a:lnTo>
                  <a:pt x="221869" y="0"/>
                </a:lnTo>
                <a:close/>
              </a:path>
            </a:pathLst>
          </a:custGeom>
          <a:solidFill>
            <a:srgbClr val="FFFFFF"/>
          </a:solidFill>
        </p:spPr>
        <p:txBody>
          <a:bodyPr wrap="square" lIns="0" tIns="0" rIns="0" bIns="0" rtlCol="0"/>
          <a:lstStyle/>
          <a:p>
            <a:endParaRPr/>
          </a:p>
        </p:txBody>
      </p:sp>
      <p:sp>
        <p:nvSpPr>
          <p:cNvPr id="12" name="object 12"/>
          <p:cNvSpPr txBox="1">
            <a:spLocks noGrp="1"/>
          </p:cNvSpPr>
          <p:nvPr>
            <p:ph type="ftr" sz="quarter" idx="5"/>
          </p:nvPr>
        </p:nvSpPr>
        <p:spPr>
          <a:prstGeom prst="rect">
            <a:avLst/>
          </a:prstGeom>
        </p:spPr>
        <p:txBody>
          <a:bodyPr vert="horz" wrap="square" lIns="0" tIns="2540" rIns="0" bIns="0" rtlCol="0">
            <a:spAutoFit/>
          </a:bodyPr>
          <a:lstStyle/>
          <a:p>
            <a:pPr marL="625475" marR="5080" indent="-613410">
              <a:lnSpc>
                <a:spcPct val="100000"/>
              </a:lnSpc>
              <a:spcBef>
                <a:spcPts val="20"/>
              </a:spcBef>
            </a:pPr>
            <a:r>
              <a:rPr dirty="0"/>
              <a:t>© </a:t>
            </a:r>
            <a:r>
              <a:rPr lang="en-US" dirty="0"/>
              <a:t>2023</a:t>
            </a:r>
            <a:r>
              <a:rPr dirty="0"/>
              <a:t> PACER Center, Inc. All rights reserved. | 8161 Normandale Blvd | Minneapolis, MN 55437  952.838.9000 |  PACERTeensAgainstBullying.org  |</a:t>
            </a:r>
            <a:r>
              <a:rPr spc="-10" dirty="0"/>
              <a:t> </a:t>
            </a:r>
            <a:r>
              <a:rPr spc="0" dirty="0">
                <a:hlinkClick r:id="rId4"/>
              </a:rPr>
              <a:t>bullying411@PACER.org</a:t>
            </a:r>
          </a:p>
        </p:txBody>
      </p:sp>
      <p:sp>
        <p:nvSpPr>
          <p:cNvPr id="13" name="object 13"/>
          <p:cNvSpPr txBox="1"/>
          <p:nvPr/>
        </p:nvSpPr>
        <p:spPr>
          <a:xfrm>
            <a:off x="9430060" y="7199636"/>
            <a:ext cx="243204" cy="226695"/>
          </a:xfrm>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sz="1400" b="1" spc="0" dirty="0">
                <a:solidFill>
                  <a:srgbClr val="F19628"/>
                </a:solidFill>
                <a:latin typeface="Aleo"/>
                <a:cs typeface="Aleo"/>
              </a:rPr>
              <a:t>10</a:t>
            </a:fld>
            <a:endParaRPr sz="1400">
              <a:latin typeface="Aleo"/>
              <a:cs typeface="Aleo"/>
            </a:endParaRPr>
          </a:p>
        </p:txBody>
      </p:sp>
      <p:sp>
        <p:nvSpPr>
          <p:cNvPr id="14" name="object 3">
            <a:extLst>
              <a:ext uri="{FF2B5EF4-FFF2-40B4-BE49-F238E27FC236}">
                <a16:creationId xmlns:a16="http://schemas.microsoft.com/office/drawing/2014/main" id="{CDAB10C3-9C94-4E6A-813B-FD2442C00056}"/>
              </a:ext>
            </a:extLst>
          </p:cNvPr>
          <p:cNvSpPr/>
          <p:nvPr/>
        </p:nvSpPr>
        <p:spPr>
          <a:xfrm>
            <a:off x="0" y="5201970"/>
            <a:ext cx="10058400" cy="1292225"/>
          </a:xfrm>
          <a:custGeom>
            <a:avLst/>
            <a:gdLst/>
            <a:ahLst/>
            <a:cxnLst/>
            <a:rect l="l" t="t" r="r" b="b"/>
            <a:pathLst>
              <a:path w="10058400" h="1292225">
                <a:moveTo>
                  <a:pt x="0" y="1292059"/>
                </a:moveTo>
                <a:lnTo>
                  <a:pt x="10058400" y="1292059"/>
                </a:lnTo>
                <a:lnTo>
                  <a:pt x="10058400" y="0"/>
                </a:lnTo>
                <a:lnTo>
                  <a:pt x="0" y="0"/>
                </a:lnTo>
                <a:lnTo>
                  <a:pt x="0" y="1292059"/>
                </a:lnTo>
                <a:close/>
              </a:path>
            </a:pathLst>
          </a:custGeom>
          <a:solidFill>
            <a:schemeClr val="bg1">
              <a:lumMod val="95000"/>
            </a:schemeClr>
          </a:solidFill>
        </p:spPr>
        <p:txBody>
          <a:bodyPr wrap="square" lIns="0" tIns="0" rIns="0" bIns="0" rtlCol="0"/>
          <a:lstStyle/>
          <a:p>
            <a:endParaRPr/>
          </a:p>
        </p:txBody>
      </p:sp>
      <p:sp>
        <p:nvSpPr>
          <p:cNvPr id="16" name="object 5">
            <a:extLst>
              <a:ext uri="{FF2B5EF4-FFF2-40B4-BE49-F238E27FC236}">
                <a16:creationId xmlns:a16="http://schemas.microsoft.com/office/drawing/2014/main" id="{A1BAB140-CE5A-417B-B7F5-77F09FD91EF2}"/>
              </a:ext>
            </a:extLst>
          </p:cNvPr>
          <p:cNvSpPr txBox="1"/>
          <p:nvPr/>
        </p:nvSpPr>
        <p:spPr>
          <a:xfrm>
            <a:off x="377763" y="5379923"/>
            <a:ext cx="6626555" cy="751488"/>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0D6F7B"/>
                </a:solidFill>
                <a:latin typeface="Aleo"/>
                <a:cs typeface="Aleo"/>
              </a:rPr>
              <a:t>Have you ever thought, </a:t>
            </a:r>
            <a:r>
              <a:rPr sz="1200" i="1" dirty="0">
                <a:solidFill>
                  <a:srgbClr val="0D6F7B"/>
                </a:solidFill>
                <a:latin typeface="Aleo"/>
                <a:cs typeface="Aleo"/>
              </a:rPr>
              <a:t>“It’s none of </a:t>
            </a:r>
            <a:r>
              <a:rPr sz="1200" i="1" spc="-10" dirty="0">
                <a:solidFill>
                  <a:srgbClr val="0D6F7B"/>
                </a:solidFill>
                <a:latin typeface="Aleo"/>
                <a:cs typeface="Aleo"/>
              </a:rPr>
              <a:t>my </a:t>
            </a:r>
            <a:r>
              <a:rPr sz="1200" i="1" dirty="0">
                <a:solidFill>
                  <a:srgbClr val="0D6F7B"/>
                </a:solidFill>
                <a:latin typeface="Aleo"/>
                <a:cs typeface="Aleo"/>
              </a:rPr>
              <a:t>business—I should just </a:t>
            </a:r>
            <a:r>
              <a:rPr sz="1200" i="1" spc="0" dirty="0">
                <a:solidFill>
                  <a:srgbClr val="0D6F7B"/>
                </a:solidFill>
                <a:latin typeface="Aleo"/>
                <a:cs typeface="Aleo"/>
              </a:rPr>
              <a:t>ignore </a:t>
            </a:r>
            <a:r>
              <a:rPr sz="1200" i="1" dirty="0">
                <a:solidFill>
                  <a:srgbClr val="0D6F7B"/>
                </a:solidFill>
                <a:latin typeface="Aleo"/>
                <a:cs typeface="Aleo"/>
              </a:rPr>
              <a:t>it and </a:t>
            </a:r>
            <a:r>
              <a:rPr sz="1200" i="1" spc="-10" dirty="0">
                <a:solidFill>
                  <a:srgbClr val="0D6F7B"/>
                </a:solidFill>
                <a:latin typeface="Aleo"/>
                <a:cs typeface="Aleo"/>
              </a:rPr>
              <a:t>walk</a:t>
            </a:r>
            <a:r>
              <a:rPr sz="1200" i="1" spc="25" dirty="0">
                <a:solidFill>
                  <a:srgbClr val="0D6F7B"/>
                </a:solidFill>
                <a:latin typeface="Aleo"/>
                <a:cs typeface="Aleo"/>
              </a:rPr>
              <a:t> </a:t>
            </a:r>
            <a:r>
              <a:rPr sz="1200" i="1" spc="-5" dirty="0">
                <a:solidFill>
                  <a:srgbClr val="0D6F7B"/>
                </a:solidFill>
                <a:latin typeface="Aleo"/>
                <a:cs typeface="Aleo"/>
              </a:rPr>
              <a:t>away—right</a:t>
            </a:r>
            <a:r>
              <a:rPr lang="en-US" sz="1200" i="1" spc="-5" dirty="0">
                <a:solidFill>
                  <a:srgbClr val="0D6F7B"/>
                </a:solidFill>
                <a:latin typeface="Aleo"/>
                <a:cs typeface="Aleo"/>
              </a:rPr>
              <a:t>?” </a:t>
            </a:r>
            <a:r>
              <a:rPr lang="en-US" sz="1200" spc="-5" dirty="0">
                <a:solidFill>
                  <a:srgbClr val="0D6F7B"/>
                </a:solidFill>
                <a:latin typeface="Aleo"/>
                <a:cs typeface="Aleo"/>
              </a:rPr>
              <a:t>Put yourself </a:t>
            </a:r>
            <a:r>
              <a:rPr sz="1200" dirty="0">
                <a:solidFill>
                  <a:srgbClr val="0D6F7B"/>
                </a:solidFill>
                <a:latin typeface="Aleo"/>
                <a:cs typeface="Aleo"/>
              </a:rPr>
              <a:t>in the target’s place. If </a:t>
            </a:r>
            <a:r>
              <a:rPr sz="1200" spc="-10" dirty="0">
                <a:solidFill>
                  <a:srgbClr val="0D6F7B"/>
                </a:solidFill>
                <a:latin typeface="Aleo"/>
                <a:cs typeface="Aleo"/>
              </a:rPr>
              <a:t>you were </a:t>
            </a:r>
            <a:r>
              <a:rPr sz="1200" spc="0" dirty="0">
                <a:solidFill>
                  <a:srgbClr val="0D6F7B"/>
                </a:solidFill>
                <a:latin typeface="Aleo"/>
                <a:cs typeface="Aleo"/>
              </a:rPr>
              <a:t>being </a:t>
            </a:r>
            <a:r>
              <a:rPr sz="1200" dirty="0">
                <a:solidFill>
                  <a:srgbClr val="0D6F7B"/>
                </a:solidFill>
                <a:latin typeface="Aleo"/>
                <a:cs typeface="Aleo"/>
              </a:rPr>
              <a:t>pushed </a:t>
            </a:r>
            <a:r>
              <a:rPr sz="1200" spc="-5" dirty="0">
                <a:solidFill>
                  <a:srgbClr val="0D6F7B"/>
                </a:solidFill>
                <a:latin typeface="Aleo"/>
                <a:cs typeface="Aleo"/>
              </a:rPr>
              <a:t>around, </a:t>
            </a:r>
            <a:r>
              <a:rPr sz="1200" dirty="0">
                <a:solidFill>
                  <a:srgbClr val="0D6F7B"/>
                </a:solidFill>
                <a:latin typeface="Aleo"/>
                <a:cs typeface="Aleo"/>
              </a:rPr>
              <a:t>laughed </a:t>
            </a:r>
            <a:r>
              <a:rPr sz="1200" spc="-15" dirty="0">
                <a:solidFill>
                  <a:srgbClr val="0D6F7B"/>
                </a:solidFill>
                <a:latin typeface="Aleo"/>
                <a:cs typeface="Aleo"/>
              </a:rPr>
              <a:t>at, </a:t>
            </a:r>
            <a:r>
              <a:rPr sz="1200" spc="0" dirty="0">
                <a:solidFill>
                  <a:srgbClr val="0D6F7B"/>
                </a:solidFill>
                <a:latin typeface="Aleo"/>
                <a:cs typeface="Aleo"/>
              </a:rPr>
              <a:t>gossiped  </a:t>
            </a:r>
            <a:r>
              <a:rPr sz="1200" spc="-10" dirty="0">
                <a:solidFill>
                  <a:srgbClr val="0D6F7B"/>
                </a:solidFill>
                <a:latin typeface="Aleo"/>
                <a:cs typeface="Aleo"/>
              </a:rPr>
              <a:t>about, </a:t>
            </a:r>
            <a:r>
              <a:rPr sz="1200" dirty="0">
                <a:solidFill>
                  <a:srgbClr val="0D6F7B"/>
                </a:solidFill>
                <a:latin typeface="Aleo"/>
                <a:cs typeface="Aleo"/>
              </a:rPr>
              <a:t>made fun of </a:t>
            </a:r>
            <a:r>
              <a:rPr sz="1200" spc="-30" dirty="0">
                <a:solidFill>
                  <a:srgbClr val="0D6F7B"/>
                </a:solidFill>
                <a:latin typeface="Aleo"/>
                <a:cs typeface="Aleo"/>
              </a:rPr>
              <a:t>or, </a:t>
            </a:r>
            <a:r>
              <a:rPr sz="1200" dirty="0">
                <a:solidFill>
                  <a:srgbClr val="0D6F7B"/>
                </a:solidFill>
                <a:latin typeface="Aleo"/>
                <a:cs typeface="Aleo"/>
              </a:rPr>
              <a:t>ignored on </a:t>
            </a:r>
            <a:r>
              <a:rPr sz="1200" spc="0" dirty="0">
                <a:solidFill>
                  <a:srgbClr val="0D6F7B"/>
                </a:solidFill>
                <a:latin typeface="Aleo"/>
                <a:cs typeface="Aleo"/>
              </a:rPr>
              <a:t>purpose, </a:t>
            </a:r>
            <a:r>
              <a:rPr lang="en-US" sz="1200" spc="-20" dirty="0">
                <a:solidFill>
                  <a:srgbClr val="0D6F7B"/>
                </a:solidFill>
                <a:latin typeface="Aleo"/>
                <a:cs typeface="Aleo"/>
              </a:rPr>
              <a:t>wouldn’t you want someone to be there for you? </a:t>
            </a:r>
            <a:r>
              <a:rPr lang="en-US" sz="1200" spc="-20" dirty="0">
                <a:solidFill>
                  <a:srgbClr val="0D6F7B"/>
                </a:solidFill>
                <a:latin typeface="Aleo"/>
                <a:cs typeface="Times New Roman"/>
              </a:rPr>
              <a:t>Know that when someone is hurting, especially emotionally, your support as a peer is incredibly meaningful!</a:t>
            </a:r>
            <a:endParaRPr sz="1250" dirty="0">
              <a:latin typeface="Times New Roman"/>
              <a:cs typeface="Times New Roman"/>
            </a:endParaRPr>
          </a:p>
        </p:txBody>
      </p:sp>
      <p:sp>
        <p:nvSpPr>
          <p:cNvPr id="11" name="object 11"/>
          <p:cNvSpPr/>
          <p:nvPr/>
        </p:nvSpPr>
        <p:spPr>
          <a:xfrm>
            <a:off x="7082303" y="1702243"/>
            <a:ext cx="2776537" cy="3866222"/>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94030"/>
            <a:ext cx="10058400" cy="288290"/>
          </a:xfrm>
          <a:custGeom>
            <a:avLst/>
            <a:gdLst/>
            <a:ahLst/>
            <a:cxnLst/>
            <a:rect l="l" t="t" r="r" b="b"/>
            <a:pathLst>
              <a:path w="10058400" h="288290">
                <a:moveTo>
                  <a:pt x="0" y="287896"/>
                </a:moveTo>
                <a:lnTo>
                  <a:pt x="10058400" y="287896"/>
                </a:lnTo>
                <a:lnTo>
                  <a:pt x="10058400" y="0"/>
                </a:lnTo>
                <a:lnTo>
                  <a:pt x="0" y="0"/>
                </a:lnTo>
                <a:lnTo>
                  <a:pt x="0" y="287896"/>
                </a:lnTo>
                <a:close/>
              </a:path>
            </a:pathLst>
          </a:custGeom>
          <a:solidFill>
            <a:srgbClr val="DC7F29"/>
          </a:solidFill>
        </p:spPr>
        <p:txBody>
          <a:bodyPr wrap="square" lIns="0" tIns="0" rIns="0" bIns="0" rtlCol="0"/>
          <a:lstStyle/>
          <a:p>
            <a:endParaRPr/>
          </a:p>
        </p:txBody>
      </p:sp>
      <p:sp>
        <p:nvSpPr>
          <p:cNvPr id="3" name="object 3"/>
          <p:cNvSpPr/>
          <p:nvPr/>
        </p:nvSpPr>
        <p:spPr>
          <a:xfrm>
            <a:off x="489332" y="6905233"/>
            <a:ext cx="1436230" cy="56265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401447" y="7171302"/>
            <a:ext cx="297180" cy="297180"/>
          </a:xfrm>
          <a:custGeom>
            <a:avLst/>
            <a:gdLst/>
            <a:ahLst/>
            <a:cxnLst/>
            <a:rect l="l" t="t" r="r" b="b"/>
            <a:pathLst>
              <a:path w="297179" h="297179">
                <a:moveTo>
                  <a:pt x="148297" y="0"/>
                </a:moveTo>
                <a:lnTo>
                  <a:pt x="101424" y="7560"/>
                </a:lnTo>
                <a:lnTo>
                  <a:pt x="60715" y="28612"/>
                </a:lnTo>
                <a:lnTo>
                  <a:pt x="28612" y="60715"/>
                </a:lnTo>
                <a:lnTo>
                  <a:pt x="7560" y="101424"/>
                </a:lnTo>
                <a:lnTo>
                  <a:pt x="0" y="148297"/>
                </a:lnTo>
                <a:lnTo>
                  <a:pt x="7560" y="195171"/>
                </a:lnTo>
                <a:lnTo>
                  <a:pt x="28612" y="235880"/>
                </a:lnTo>
                <a:lnTo>
                  <a:pt x="60715" y="267982"/>
                </a:lnTo>
                <a:lnTo>
                  <a:pt x="101424" y="289035"/>
                </a:lnTo>
                <a:lnTo>
                  <a:pt x="148297" y="296595"/>
                </a:lnTo>
                <a:lnTo>
                  <a:pt x="195171" y="289035"/>
                </a:lnTo>
                <a:lnTo>
                  <a:pt x="235880" y="267982"/>
                </a:lnTo>
                <a:lnTo>
                  <a:pt x="267982" y="235880"/>
                </a:lnTo>
                <a:lnTo>
                  <a:pt x="289035" y="195171"/>
                </a:lnTo>
                <a:lnTo>
                  <a:pt x="296595" y="148297"/>
                </a:lnTo>
                <a:lnTo>
                  <a:pt x="289035" y="101424"/>
                </a:lnTo>
                <a:lnTo>
                  <a:pt x="267982" y="60715"/>
                </a:lnTo>
                <a:lnTo>
                  <a:pt x="235880" y="28612"/>
                </a:lnTo>
                <a:lnTo>
                  <a:pt x="195171" y="7560"/>
                </a:lnTo>
                <a:lnTo>
                  <a:pt x="148297" y="0"/>
                </a:lnTo>
                <a:close/>
              </a:path>
            </a:pathLst>
          </a:custGeom>
          <a:solidFill>
            <a:srgbClr val="FFFFFF"/>
          </a:solidFill>
        </p:spPr>
        <p:txBody>
          <a:bodyPr wrap="square" lIns="0" tIns="0" rIns="0" bIns="0" rtlCol="0"/>
          <a:lstStyle/>
          <a:p>
            <a:endParaRPr/>
          </a:p>
        </p:txBody>
      </p:sp>
      <p:sp>
        <p:nvSpPr>
          <p:cNvPr id="5" name="object 5"/>
          <p:cNvSpPr/>
          <p:nvPr/>
        </p:nvSpPr>
        <p:spPr>
          <a:xfrm>
            <a:off x="489084" y="399098"/>
            <a:ext cx="6546850" cy="1125220"/>
          </a:xfrm>
          <a:custGeom>
            <a:avLst/>
            <a:gdLst/>
            <a:ahLst/>
            <a:cxnLst/>
            <a:rect l="l" t="t" r="r" b="b"/>
            <a:pathLst>
              <a:path w="6546850" h="1125220">
                <a:moveTo>
                  <a:pt x="6419723" y="0"/>
                </a:moveTo>
                <a:lnTo>
                  <a:pt x="127000" y="0"/>
                </a:lnTo>
                <a:lnTo>
                  <a:pt x="77688" y="10021"/>
                </a:lnTo>
                <a:lnTo>
                  <a:pt x="37306" y="37306"/>
                </a:lnTo>
                <a:lnTo>
                  <a:pt x="10021" y="77688"/>
                </a:lnTo>
                <a:lnTo>
                  <a:pt x="0" y="127000"/>
                </a:lnTo>
                <a:lnTo>
                  <a:pt x="0" y="997902"/>
                </a:lnTo>
                <a:lnTo>
                  <a:pt x="10021" y="1047214"/>
                </a:lnTo>
                <a:lnTo>
                  <a:pt x="37306" y="1087596"/>
                </a:lnTo>
                <a:lnTo>
                  <a:pt x="77688" y="1114881"/>
                </a:lnTo>
                <a:lnTo>
                  <a:pt x="127000" y="1124902"/>
                </a:lnTo>
                <a:lnTo>
                  <a:pt x="6419723" y="1124902"/>
                </a:lnTo>
                <a:lnTo>
                  <a:pt x="6469034" y="1114881"/>
                </a:lnTo>
                <a:lnTo>
                  <a:pt x="6509416" y="1087596"/>
                </a:lnTo>
                <a:lnTo>
                  <a:pt x="6536701" y="1047214"/>
                </a:lnTo>
                <a:lnTo>
                  <a:pt x="6546723" y="997902"/>
                </a:lnTo>
                <a:lnTo>
                  <a:pt x="6546723" y="127000"/>
                </a:lnTo>
                <a:lnTo>
                  <a:pt x="6536701" y="77688"/>
                </a:lnTo>
                <a:lnTo>
                  <a:pt x="6509416" y="37306"/>
                </a:lnTo>
                <a:lnTo>
                  <a:pt x="6469034" y="10021"/>
                </a:lnTo>
                <a:lnTo>
                  <a:pt x="6419723" y="0"/>
                </a:lnTo>
                <a:close/>
              </a:path>
            </a:pathLst>
          </a:custGeom>
          <a:solidFill>
            <a:srgbClr val="EB6829"/>
          </a:solidFill>
        </p:spPr>
        <p:txBody>
          <a:bodyPr wrap="square" lIns="0" tIns="0" rIns="0" bIns="0" rtlCol="0"/>
          <a:lstStyle/>
          <a:p>
            <a:endParaRPr/>
          </a:p>
        </p:txBody>
      </p:sp>
      <p:sp>
        <p:nvSpPr>
          <p:cNvPr id="6" name="object 6"/>
          <p:cNvSpPr/>
          <p:nvPr/>
        </p:nvSpPr>
        <p:spPr>
          <a:xfrm>
            <a:off x="6604461" y="1140047"/>
            <a:ext cx="296545" cy="236220"/>
          </a:xfrm>
          <a:custGeom>
            <a:avLst/>
            <a:gdLst/>
            <a:ahLst/>
            <a:cxnLst/>
            <a:rect l="l" t="t" r="r" b="b"/>
            <a:pathLst>
              <a:path w="296545" h="236219">
                <a:moveTo>
                  <a:pt x="133983" y="105435"/>
                </a:moveTo>
                <a:lnTo>
                  <a:pt x="72275" y="105435"/>
                </a:lnTo>
                <a:lnTo>
                  <a:pt x="68603" y="115853"/>
                </a:lnTo>
                <a:lnTo>
                  <a:pt x="64369" y="125445"/>
                </a:lnTo>
                <a:lnTo>
                  <a:pt x="35098" y="163131"/>
                </a:lnTo>
                <a:lnTo>
                  <a:pt x="330" y="195999"/>
                </a:lnTo>
                <a:lnTo>
                  <a:pt x="37109" y="236105"/>
                </a:lnTo>
                <a:lnTo>
                  <a:pt x="77076" y="202063"/>
                </a:lnTo>
                <a:lnTo>
                  <a:pt x="108585" y="164630"/>
                </a:lnTo>
                <a:lnTo>
                  <a:pt x="129027" y="125004"/>
                </a:lnTo>
                <a:lnTo>
                  <a:pt x="133983" y="105435"/>
                </a:lnTo>
                <a:close/>
              </a:path>
              <a:path w="296545" h="236219">
                <a:moveTo>
                  <a:pt x="61950" y="0"/>
                </a:moveTo>
                <a:lnTo>
                  <a:pt x="18072" y="17627"/>
                </a:lnTo>
                <a:lnTo>
                  <a:pt x="0" y="61125"/>
                </a:lnTo>
                <a:lnTo>
                  <a:pt x="888" y="71719"/>
                </a:lnTo>
                <a:lnTo>
                  <a:pt x="21581" y="105435"/>
                </a:lnTo>
                <a:lnTo>
                  <a:pt x="47104" y="114172"/>
                </a:lnTo>
                <a:lnTo>
                  <a:pt x="51409" y="114172"/>
                </a:lnTo>
                <a:lnTo>
                  <a:pt x="55664" y="113461"/>
                </a:lnTo>
                <a:lnTo>
                  <a:pt x="64046" y="110655"/>
                </a:lnTo>
                <a:lnTo>
                  <a:pt x="68199" y="108457"/>
                </a:lnTo>
                <a:lnTo>
                  <a:pt x="72275" y="105435"/>
                </a:lnTo>
                <a:lnTo>
                  <a:pt x="133983" y="105434"/>
                </a:lnTo>
                <a:lnTo>
                  <a:pt x="134136" y="104831"/>
                </a:lnTo>
                <a:lnTo>
                  <a:pt x="135839" y="84416"/>
                </a:lnTo>
                <a:lnTo>
                  <a:pt x="135224" y="72334"/>
                </a:lnTo>
                <a:lnTo>
                  <a:pt x="120596" y="31633"/>
                </a:lnTo>
                <a:lnTo>
                  <a:pt x="89693" y="6091"/>
                </a:lnTo>
                <a:lnTo>
                  <a:pt x="71377" y="676"/>
                </a:lnTo>
                <a:lnTo>
                  <a:pt x="61950" y="0"/>
                </a:lnTo>
                <a:close/>
              </a:path>
              <a:path w="296545" h="236219">
                <a:moveTo>
                  <a:pt x="294074" y="105435"/>
                </a:moveTo>
                <a:lnTo>
                  <a:pt x="232219" y="105435"/>
                </a:lnTo>
                <a:lnTo>
                  <a:pt x="228554" y="115853"/>
                </a:lnTo>
                <a:lnTo>
                  <a:pt x="224342" y="125445"/>
                </a:lnTo>
                <a:lnTo>
                  <a:pt x="195149" y="163131"/>
                </a:lnTo>
                <a:lnTo>
                  <a:pt x="160108" y="195999"/>
                </a:lnTo>
                <a:lnTo>
                  <a:pt x="196977" y="236105"/>
                </a:lnTo>
                <a:lnTo>
                  <a:pt x="237039" y="202063"/>
                </a:lnTo>
                <a:lnTo>
                  <a:pt x="268605" y="164630"/>
                </a:lnTo>
                <a:lnTo>
                  <a:pt x="289104" y="125004"/>
                </a:lnTo>
                <a:lnTo>
                  <a:pt x="294074" y="105435"/>
                </a:lnTo>
                <a:close/>
              </a:path>
              <a:path w="296545" h="236219">
                <a:moveTo>
                  <a:pt x="221869" y="0"/>
                </a:moveTo>
                <a:lnTo>
                  <a:pt x="178054" y="17627"/>
                </a:lnTo>
                <a:lnTo>
                  <a:pt x="160108" y="61125"/>
                </a:lnTo>
                <a:lnTo>
                  <a:pt x="160985" y="71719"/>
                </a:lnTo>
                <a:lnTo>
                  <a:pt x="181501" y="105435"/>
                </a:lnTo>
                <a:lnTo>
                  <a:pt x="206997" y="114172"/>
                </a:lnTo>
                <a:lnTo>
                  <a:pt x="211315" y="114172"/>
                </a:lnTo>
                <a:lnTo>
                  <a:pt x="215569" y="113461"/>
                </a:lnTo>
                <a:lnTo>
                  <a:pt x="223977" y="110655"/>
                </a:lnTo>
                <a:lnTo>
                  <a:pt x="228130" y="108457"/>
                </a:lnTo>
                <a:lnTo>
                  <a:pt x="232219" y="105435"/>
                </a:lnTo>
                <a:lnTo>
                  <a:pt x="294074" y="105434"/>
                </a:lnTo>
                <a:lnTo>
                  <a:pt x="294227" y="104831"/>
                </a:lnTo>
                <a:lnTo>
                  <a:pt x="295935" y="84416"/>
                </a:lnTo>
                <a:lnTo>
                  <a:pt x="295320" y="72334"/>
                </a:lnTo>
                <a:lnTo>
                  <a:pt x="280662" y="31633"/>
                </a:lnTo>
                <a:lnTo>
                  <a:pt x="249683" y="6091"/>
                </a:lnTo>
                <a:lnTo>
                  <a:pt x="231327" y="676"/>
                </a:lnTo>
                <a:lnTo>
                  <a:pt x="221869" y="0"/>
                </a:lnTo>
                <a:close/>
              </a:path>
            </a:pathLst>
          </a:custGeom>
          <a:solidFill>
            <a:srgbClr val="FFFFFF"/>
          </a:solidFill>
        </p:spPr>
        <p:txBody>
          <a:bodyPr wrap="square" lIns="0" tIns="0" rIns="0" bIns="0" rtlCol="0"/>
          <a:lstStyle/>
          <a:p>
            <a:endParaRPr/>
          </a:p>
        </p:txBody>
      </p:sp>
      <p:sp>
        <p:nvSpPr>
          <p:cNvPr id="7" name="object 7"/>
          <p:cNvSpPr txBox="1"/>
          <p:nvPr/>
        </p:nvSpPr>
        <p:spPr>
          <a:xfrm>
            <a:off x="476385" y="1846609"/>
            <a:ext cx="6200140" cy="4329390"/>
          </a:xfrm>
          <a:prstGeom prst="rect">
            <a:avLst/>
          </a:prstGeom>
        </p:spPr>
        <p:txBody>
          <a:bodyPr vert="horz" wrap="square" lIns="0" tIns="12700" rIns="0" bIns="0" rtlCol="0">
            <a:spAutoFit/>
          </a:bodyPr>
          <a:lstStyle/>
          <a:p>
            <a:pPr marL="12700">
              <a:lnSpc>
                <a:spcPct val="100000"/>
              </a:lnSpc>
              <a:spcBef>
                <a:spcPts val="100"/>
              </a:spcBef>
            </a:pPr>
            <a:r>
              <a:rPr lang="en-US" sz="1400" b="1" dirty="0">
                <a:solidFill>
                  <a:srgbClr val="0D6F7B"/>
                </a:solidFill>
                <a:latin typeface="Aleo"/>
                <a:cs typeface="Aleo"/>
              </a:rPr>
              <a:t>1. Be available for conversation</a:t>
            </a:r>
            <a:endParaRPr sz="1400" dirty="0">
              <a:latin typeface="Aleo"/>
              <a:cs typeface="Aleo"/>
            </a:endParaRPr>
          </a:p>
          <a:p>
            <a:pPr>
              <a:lnSpc>
                <a:spcPct val="100000"/>
              </a:lnSpc>
              <a:spcBef>
                <a:spcPts val="20"/>
              </a:spcBef>
            </a:pPr>
            <a:endParaRPr sz="1200" dirty="0">
              <a:latin typeface="Times New Roman"/>
              <a:cs typeface="Times New Roman"/>
            </a:endParaRPr>
          </a:p>
          <a:p>
            <a:pPr marL="12700" marR="5080" algn="just">
              <a:lnSpc>
                <a:spcPct val="100000"/>
              </a:lnSpc>
            </a:pPr>
            <a:r>
              <a:rPr lang="en-US" sz="1200" dirty="0">
                <a:solidFill>
                  <a:srgbClr val="0D6F7B"/>
                </a:solidFill>
                <a:latin typeface="Aleo"/>
                <a:cs typeface="Aleo"/>
              </a:rPr>
              <a:t>Students who experience bullying often don’t tell anyone. If you know someone being bullied, let them know you care by encouraging them to talk about their experiences. Your goal doesn’t need to be fixing the problem; instead, focus on letting them express their story and their emotions. </a:t>
            </a:r>
          </a:p>
          <a:p>
            <a:pPr marL="12700" marR="5080" algn="just">
              <a:lnSpc>
                <a:spcPct val="100000"/>
              </a:lnSpc>
            </a:pPr>
            <a:endParaRPr lang="en-US" sz="1200" dirty="0">
              <a:solidFill>
                <a:srgbClr val="0D6F7B"/>
              </a:solidFill>
              <a:latin typeface="Aleo"/>
              <a:cs typeface="Aleo"/>
            </a:endParaRPr>
          </a:p>
          <a:p>
            <a:pPr marL="12700" marR="5080" algn="just">
              <a:lnSpc>
                <a:spcPct val="100000"/>
              </a:lnSpc>
            </a:pPr>
            <a:r>
              <a:rPr lang="en-US" sz="1200" dirty="0">
                <a:solidFill>
                  <a:srgbClr val="0D6F7B"/>
                </a:solidFill>
                <a:latin typeface="Aleo"/>
                <a:cs typeface="Aleo"/>
              </a:rPr>
              <a:t>Here are some ways to connect:</a:t>
            </a:r>
          </a:p>
          <a:p>
            <a:pPr marL="184150" marR="5080" indent="-171450" algn="just">
              <a:lnSpc>
                <a:spcPct val="100000"/>
              </a:lnSpc>
              <a:buFont typeface="Arial" panose="020B0604020202020204" pitchFamily="34" charset="0"/>
              <a:buChar char="•"/>
            </a:pPr>
            <a:r>
              <a:rPr lang="en-US" sz="1200" dirty="0">
                <a:solidFill>
                  <a:srgbClr val="0D6F7B"/>
                </a:solidFill>
                <a:latin typeface="Aleo"/>
                <a:cs typeface="Aleo"/>
              </a:rPr>
              <a:t>Listen without judgement</a:t>
            </a:r>
          </a:p>
          <a:p>
            <a:pPr marL="184150" marR="5080" indent="-171450" algn="just">
              <a:lnSpc>
                <a:spcPct val="100000"/>
              </a:lnSpc>
              <a:buFont typeface="Arial" panose="020B0604020202020204" pitchFamily="34" charset="0"/>
              <a:buChar char="•"/>
            </a:pPr>
            <a:r>
              <a:rPr lang="en-US" sz="1200" dirty="0">
                <a:solidFill>
                  <a:srgbClr val="0D6F7B"/>
                </a:solidFill>
                <a:latin typeface="Aleo"/>
                <a:cs typeface="Aleo"/>
              </a:rPr>
              <a:t>Ask questions that allow them to talk through their story and their emotions:</a:t>
            </a:r>
          </a:p>
          <a:p>
            <a:pPr marL="641350" marR="5080" lvl="1" indent="-171450" algn="just">
              <a:buFont typeface="Arial" panose="020B0604020202020204" pitchFamily="34" charset="0"/>
              <a:buChar char="•"/>
            </a:pPr>
            <a:r>
              <a:rPr lang="en-US" sz="1200" dirty="0">
                <a:solidFill>
                  <a:srgbClr val="0D6F7B"/>
                </a:solidFill>
                <a:latin typeface="Aleo"/>
                <a:cs typeface="Aleo"/>
              </a:rPr>
              <a:t>Want to tell me what happened?</a:t>
            </a:r>
          </a:p>
          <a:p>
            <a:pPr marL="641350" marR="5080" lvl="1" indent="-171450" algn="just">
              <a:buFont typeface="Arial" panose="020B0604020202020204" pitchFamily="34" charset="0"/>
              <a:buChar char="•"/>
            </a:pPr>
            <a:r>
              <a:rPr lang="en-US" sz="1200" dirty="0">
                <a:solidFill>
                  <a:srgbClr val="0D6F7B"/>
                </a:solidFill>
                <a:latin typeface="Aleo"/>
                <a:cs typeface="Aleo"/>
              </a:rPr>
              <a:t>How are you doing?</a:t>
            </a:r>
          </a:p>
          <a:p>
            <a:pPr marL="184150" marR="5080" indent="-171450" algn="just">
              <a:lnSpc>
                <a:spcPct val="100000"/>
              </a:lnSpc>
              <a:buFont typeface="Arial" panose="020B0604020202020204" pitchFamily="34" charset="0"/>
              <a:buChar char="•"/>
            </a:pPr>
            <a:r>
              <a:rPr lang="en-US" sz="1200" dirty="0">
                <a:solidFill>
                  <a:srgbClr val="0D6F7B"/>
                </a:solidFill>
                <a:latin typeface="Aleo"/>
                <a:cs typeface="Aleo"/>
              </a:rPr>
              <a:t>Help them think through how they can tell others about their experience</a:t>
            </a:r>
          </a:p>
          <a:p>
            <a:pPr marL="184150" marR="5080" indent="-171450" algn="just">
              <a:lnSpc>
                <a:spcPct val="100000"/>
              </a:lnSpc>
              <a:buFont typeface="Arial" panose="020B0604020202020204" pitchFamily="34" charset="0"/>
              <a:buChar char="•"/>
            </a:pPr>
            <a:r>
              <a:rPr lang="en-US" sz="1200" dirty="0">
                <a:solidFill>
                  <a:srgbClr val="0D6F7B"/>
                </a:solidFill>
                <a:latin typeface="Aleo"/>
                <a:cs typeface="Aleo"/>
              </a:rPr>
              <a:t>Support them when they reach out to a parent or other trusted adult</a:t>
            </a:r>
          </a:p>
          <a:p>
            <a:pPr marL="12700" marR="5080" algn="just">
              <a:lnSpc>
                <a:spcPct val="100000"/>
              </a:lnSpc>
            </a:pPr>
            <a:endParaRPr sz="1250" dirty="0">
              <a:latin typeface="Times New Roman"/>
              <a:cs typeface="Times New Roman"/>
            </a:endParaRPr>
          </a:p>
          <a:p>
            <a:pPr marL="12700">
              <a:lnSpc>
                <a:spcPct val="100000"/>
              </a:lnSpc>
            </a:pPr>
            <a:r>
              <a:rPr lang="en-US" sz="1400" b="1" dirty="0">
                <a:solidFill>
                  <a:srgbClr val="0D6F7B"/>
                </a:solidFill>
                <a:latin typeface="Aleo"/>
                <a:cs typeface="Aleo"/>
              </a:rPr>
              <a:t>2. Respond with intentional acts of kindness, acceptance, and inclusion</a:t>
            </a:r>
            <a:endParaRPr sz="1400" dirty="0">
              <a:latin typeface="Aleo"/>
              <a:cs typeface="Aleo"/>
            </a:endParaRPr>
          </a:p>
          <a:p>
            <a:pPr>
              <a:lnSpc>
                <a:spcPct val="100000"/>
              </a:lnSpc>
              <a:spcBef>
                <a:spcPts val="15"/>
              </a:spcBef>
            </a:pPr>
            <a:endParaRPr sz="1200" dirty="0">
              <a:latin typeface="Times New Roman"/>
              <a:cs typeface="Times New Roman"/>
            </a:endParaRPr>
          </a:p>
          <a:p>
            <a:pPr marL="12700" marR="61594">
              <a:lnSpc>
                <a:spcPct val="100000"/>
              </a:lnSpc>
            </a:pPr>
            <a:r>
              <a:rPr lang="en-US" sz="1200" dirty="0">
                <a:solidFill>
                  <a:srgbClr val="0D6F7B"/>
                </a:solidFill>
                <a:latin typeface="Aleo"/>
                <a:cs typeface="Aleo"/>
              </a:rPr>
              <a:t>The one thing anyone can do to help is show support for the person being bullied. Here are some ways to be intentional with your support:</a:t>
            </a:r>
          </a:p>
          <a:p>
            <a:pPr marL="12700" marR="61594">
              <a:lnSpc>
                <a:spcPct val="100000"/>
              </a:lnSpc>
            </a:pPr>
            <a:endParaRPr lang="en-US" sz="1200" dirty="0">
              <a:solidFill>
                <a:srgbClr val="0D6F7B"/>
              </a:solidFill>
              <a:latin typeface="Aleo"/>
              <a:cs typeface="Aleo"/>
            </a:endParaRPr>
          </a:p>
          <a:p>
            <a:pPr marL="184150" marR="61594" indent="-171450">
              <a:lnSpc>
                <a:spcPct val="100000"/>
              </a:lnSpc>
              <a:buFont typeface="Arial" panose="020B0604020202020204" pitchFamily="34" charset="0"/>
              <a:buChar char="•"/>
            </a:pPr>
            <a:r>
              <a:rPr lang="en-US" sz="1200" dirty="0">
                <a:solidFill>
                  <a:srgbClr val="0D6F7B"/>
                </a:solidFill>
                <a:latin typeface="Aleo"/>
                <a:cs typeface="Aleo"/>
              </a:rPr>
              <a:t>Try saying, “I’m here for you,” or “You didn’t deserve to be treated that way.”</a:t>
            </a:r>
          </a:p>
          <a:p>
            <a:pPr marL="184150" marR="61594" indent="-171450">
              <a:lnSpc>
                <a:spcPct val="100000"/>
              </a:lnSpc>
              <a:buFont typeface="Arial" panose="020B0604020202020204" pitchFamily="34" charset="0"/>
              <a:buChar char="•"/>
            </a:pPr>
            <a:r>
              <a:rPr lang="en-US" sz="1200" dirty="0">
                <a:solidFill>
                  <a:srgbClr val="0D6F7B"/>
                </a:solidFill>
                <a:latin typeface="Aleo"/>
                <a:cs typeface="Aleo"/>
              </a:rPr>
              <a:t>Connect with them during class breaks, even if it’s just to say hi.</a:t>
            </a:r>
          </a:p>
          <a:p>
            <a:pPr marL="184150" marR="61594" indent="-171450">
              <a:lnSpc>
                <a:spcPct val="100000"/>
              </a:lnSpc>
              <a:buFont typeface="Arial" panose="020B0604020202020204" pitchFamily="34" charset="0"/>
              <a:buChar char="•"/>
            </a:pPr>
            <a:r>
              <a:rPr lang="en-US" sz="1200" dirty="0">
                <a:solidFill>
                  <a:srgbClr val="0D6F7B"/>
                </a:solidFill>
                <a:latin typeface="Aleo"/>
                <a:cs typeface="Aleo"/>
              </a:rPr>
              <a:t>Recognize what they do well and compliment their talents. </a:t>
            </a:r>
          </a:p>
          <a:p>
            <a:pPr marL="184150" marR="61594" indent="-171450">
              <a:lnSpc>
                <a:spcPct val="100000"/>
              </a:lnSpc>
              <a:buFont typeface="Arial" panose="020B0604020202020204" pitchFamily="34" charset="0"/>
              <a:buChar char="•"/>
            </a:pPr>
            <a:r>
              <a:rPr lang="en-US" sz="1200" dirty="0">
                <a:solidFill>
                  <a:srgbClr val="0D6F7B"/>
                </a:solidFill>
                <a:latin typeface="Aleo"/>
                <a:cs typeface="Aleo"/>
              </a:rPr>
              <a:t>Remind them that no one deserves to be bullied.</a:t>
            </a:r>
            <a:endParaRPr sz="1200" dirty="0">
              <a:latin typeface="Aleo"/>
              <a:cs typeface="Aleo"/>
            </a:endParaRPr>
          </a:p>
        </p:txBody>
      </p:sp>
      <p:sp>
        <p:nvSpPr>
          <p:cNvPr id="8" name="object 8"/>
          <p:cNvSpPr txBox="1">
            <a:spLocks noGrp="1"/>
          </p:cNvSpPr>
          <p:nvPr>
            <p:ph type="title"/>
          </p:nvPr>
        </p:nvSpPr>
        <p:spPr>
          <a:xfrm>
            <a:off x="1022485" y="466694"/>
            <a:ext cx="5858510" cy="574040"/>
          </a:xfrm>
          <a:prstGeom prst="rect">
            <a:avLst/>
          </a:prstGeom>
        </p:spPr>
        <p:txBody>
          <a:bodyPr vert="horz" wrap="square" lIns="0" tIns="12700" rIns="0" bIns="0" rtlCol="0">
            <a:spAutoFit/>
          </a:bodyPr>
          <a:lstStyle/>
          <a:p>
            <a:pPr marL="12700">
              <a:lnSpc>
                <a:spcPct val="100000"/>
              </a:lnSpc>
              <a:spcBef>
                <a:spcPts val="100"/>
              </a:spcBef>
            </a:pPr>
            <a:r>
              <a:rPr dirty="0"/>
              <a:t>What If I Witness</a:t>
            </a:r>
            <a:r>
              <a:rPr spc="-90" dirty="0"/>
              <a:t> </a:t>
            </a:r>
            <a:r>
              <a:rPr dirty="0"/>
              <a:t>Bullying?</a:t>
            </a:r>
          </a:p>
        </p:txBody>
      </p:sp>
      <p:sp>
        <p:nvSpPr>
          <p:cNvPr id="9" name="object 9"/>
          <p:cNvSpPr/>
          <p:nvPr/>
        </p:nvSpPr>
        <p:spPr>
          <a:xfrm>
            <a:off x="157907" y="221173"/>
            <a:ext cx="754380" cy="754380"/>
          </a:xfrm>
          <a:custGeom>
            <a:avLst/>
            <a:gdLst/>
            <a:ahLst/>
            <a:cxnLst/>
            <a:rect l="l" t="t" r="r" b="b"/>
            <a:pathLst>
              <a:path w="754380" h="754380">
                <a:moveTo>
                  <a:pt x="376897" y="0"/>
                </a:moveTo>
                <a:lnTo>
                  <a:pt x="329621" y="2936"/>
                </a:lnTo>
                <a:lnTo>
                  <a:pt x="284096" y="11510"/>
                </a:lnTo>
                <a:lnTo>
                  <a:pt x="240677" y="25369"/>
                </a:lnTo>
                <a:lnTo>
                  <a:pt x="199717" y="44159"/>
                </a:lnTo>
                <a:lnTo>
                  <a:pt x="161568" y="67528"/>
                </a:lnTo>
                <a:lnTo>
                  <a:pt x="126585" y="95121"/>
                </a:lnTo>
                <a:lnTo>
                  <a:pt x="95121" y="126585"/>
                </a:lnTo>
                <a:lnTo>
                  <a:pt x="67528" y="161568"/>
                </a:lnTo>
                <a:lnTo>
                  <a:pt x="44159" y="199717"/>
                </a:lnTo>
                <a:lnTo>
                  <a:pt x="25369" y="240677"/>
                </a:lnTo>
                <a:lnTo>
                  <a:pt x="11510" y="284096"/>
                </a:lnTo>
                <a:lnTo>
                  <a:pt x="2936" y="329621"/>
                </a:lnTo>
                <a:lnTo>
                  <a:pt x="0" y="376897"/>
                </a:lnTo>
                <a:lnTo>
                  <a:pt x="2936" y="424174"/>
                </a:lnTo>
                <a:lnTo>
                  <a:pt x="11510" y="469699"/>
                </a:lnTo>
                <a:lnTo>
                  <a:pt x="25369" y="513118"/>
                </a:lnTo>
                <a:lnTo>
                  <a:pt x="44159" y="554078"/>
                </a:lnTo>
                <a:lnTo>
                  <a:pt x="67528" y="592226"/>
                </a:lnTo>
                <a:lnTo>
                  <a:pt x="95121" y="627210"/>
                </a:lnTo>
                <a:lnTo>
                  <a:pt x="126585" y="658674"/>
                </a:lnTo>
                <a:lnTo>
                  <a:pt x="161568" y="686267"/>
                </a:lnTo>
                <a:lnTo>
                  <a:pt x="199717" y="709635"/>
                </a:lnTo>
                <a:lnTo>
                  <a:pt x="240677" y="728426"/>
                </a:lnTo>
                <a:lnTo>
                  <a:pt x="284096" y="742284"/>
                </a:lnTo>
                <a:lnTo>
                  <a:pt x="329621" y="750859"/>
                </a:lnTo>
                <a:lnTo>
                  <a:pt x="376897" y="753795"/>
                </a:lnTo>
                <a:lnTo>
                  <a:pt x="424174" y="750859"/>
                </a:lnTo>
                <a:lnTo>
                  <a:pt x="469699" y="742284"/>
                </a:lnTo>
                <a:lnTo>
                  <a:pt x="513118" y="728426"/>
                </a:lnTo>
                <a:lnTo>
                  <a:pt x="554078" y="709635"/>
                </a:lnTo>
                <a:lnTo>
                  <a:pt x="592226" y="686267"/>
                </a:lnTo>
                <a:lnTo>
                  <a:pt x="627210" y="658674"/>
                </a:lnTo>
                <a:lnTo>
                  <a:pt x="658674" y="627210"/>
                </a:lnTo>
                <a:lnTo>
                  <a:pt x="686267" y="592226"/>
                </a:lnTo>
                <a:lnTo>
                  <a:pt x="709635" y="554078"/>
                </a:lnTo>
                <a:lnTo>
                  <a:pt x="728426" y="513118"/>
                </a:lnTo>
                <a:lnTo>
                  <a:pt x="742284" y="469699"/>
                </a:lnTo>
                <a:lnTo>
                  <a:pt x="750859" y="424174"/>
                </a:lnTo>
                <a:lnTo>
                  <a:pt x="753795" y="376897"/>
                </a:lnTo>
                <a:lnTo>
                  <a:pt x="750859" y="329621"/>
                </a:lnTo>
                <a:lnTo>
                  <a:pt x="742284" y="284096"/>
                </a:lnTo>
                <a:lnTo>
                  <a:pt x="728426" y="240677"/>
                </a:lnTo>
                <a:lnTo>
                  <a:pt x="709635" y="199717"/>
                </a:lnTo>
                <a:lnTo>
                  <a:pt x="686267" y="161568"/>
                </a:lnTo>
                <a:lnTo>
                  <a:pt x="658674" y="126585"/>
                </a:lnTo>
                <a:lnTo>
                  <a:pt x="627210" y="95121"/>
                </a:lnTo>
                <a:lnTo>
                  <a:pt x="592226" y="67528"/>
                </a:lnTo>
                <a:lnTo>
                  <a:pt x="554078" y="44159"/>
                </a:lnTo>
                <a:lnTo>
                  <a:pt x="513118" y="25369"/>
                </a:lnTo>
                <a:lnTo>
                  <a:pt x="469699" y="11510"/>
                </a:lnTo>
                <a:lnTo>
                  <a:pt x="424174" y="2936"/>
                </a:lnTo>
                <a:lnTo>
                  <a:pt x="376897" y="0"/>
                </a:lnTo>
                <a:close/>
              </a:path>
            </a:pathLst>
          </a:custGeom>
          <a:solidFill>
            <a:srgbClr val="5CCAE8"/>
          </a:solidFill>
        </p:spPr>
        <p:txBody>
          <a:bodyPr wrap="square" lIns="0" tIns="0" rIns="0" bIns="0" rtlCol="0"/>
          <a:lstStyle/>
          <a:p>
            <a:endParaRPr/>
          </a:p>
        </p:txBody>
      </p:sp>
      <p:sp>
        <p:nvSpPr>
          <p:cNvPr id="10" name="object 10"/>
          <p:cNvSpPr/>
          <p:nvPr/>
        </p:nvSpPr>
        <p:spPr>
          <a:xfrm>
            <a:off x="386831" y="480016"/>
            <a:ext cx="296545" cy="236220"/>
          </a:xfrm>
          <a:custGeom>
            <a:avLst/>
            <a:gdLst/>
            <a:ahLst/>
            <a:cxnLst/>
            <a:rect l="l" t="t" r="r" b="b"/>
            <a:pathLst>
              <a:path w="296545" h="236220">
                <a:moveTo>
                  <a:pt x="258838" y="0"/>
                </a:moveTo>
                <a:lnTo>
                  <a:pt x="218871" y="34042"/>
                </a:lnTo>
                <a:lnTo>
                  <a:pt x="187363" y="71475"/>
                </a:lnTo>
                <a:lnTo>
                  <a:pt x="166920" y="111101"/>
                </a:lnTo>
                <a:lnTo>
                  <a:pt x="160108" y="151688"/>
                </a:lnTo>
                <a:lnTo>
                  <a:pt x="160723" y="163771"/>
                </a:lnTo>
                <a:lnTo>
                  <a:pt x="175351" y="204471"/>
                </a:lnTo>
                <a:lnTo>
                  <a:pt x="206254" y="230013"/>
                </a:lnTo>
                <a:lnTo>
                  <a:pt x="233997" y="236105"/>
                </a:lnTo>
                <a:lnTo>
                  <a:pt x="246418" y="235005"/>
                </a:lnTo>
                <a:lnTo>
                  <a:pt x="285784" y="209152"/>
                </a:lnTo>
                <a:lnTo>
                  <a:pt x="295948" y="174980"/>
                </a:lnTo>
                <a:lnTo>
                  <a:pt x="295060" y="164386"/>
                </a:lnTo>
                <a:lnTo>
                  <a:pt x="274366" y="130670"/>
                </a:lnTo>
                <a:lnTo>
                  <a:pt x="223672" y="130670"/>
                </a:lnTo>
                <a:lnTo>
                  <a:pt x="227344" y="120252"/>
                </a:lnTo>
                <a:lnTo>
                  <a:pt x="249335" y="84951"/>
                </a:lnTo>
                <a:lnTo>
                  <a:pt x="295617" y="40106"/>
                </a:lnTo>
                <a:lnTo>
                  <a:pt x="258838" y="0"/>
                </a:lnTo>
                <a:close/>
              </a:path>
              <a:path w="296545" h="236220">
                <a:moveTo>
                  <a:pt x="248843" y="121932"/>
                </a:moveTo>
                <a:lnTo>
                  <a:pt x="244538" y="121932"/>
                </a:lnTo>
                <a:lnTo>
                  <a:pt x="240284" y="122643"/>
                </a:lnTo>
                <a:lnTo>
                  <a:pt x="231902" y="125450"/>
                </a:lnTo>
                <a:lnTo>
                  <a:pt x="227749" y="127647"/>
                </a:lnTo>
                <a:lnTo>
                  <a:pt x="223672" y="130670"/>
                </a:lnTo>
                <a:lnTo>
                  <a:pt x="274366" y="130670"/>
                </a:lnTo>
                <a:lnTo>
                  <a:pt x="266420" y="125817"/>
                </a:lnTo>
                <a:lnTo>
                  <a:pt x="257910" y="122904"/>
                </a:lnTo>
                <a:lnTo>
                  <a:pt x="248843" y="121932"/>
                </a:lnTo>
                <a:close/>
              </a:path>
              <a:path w="296545" h="236220">
                <a:moveTo>
                  <a:pt x="98971" y="0"/>
                </a:moveTo>
                <a:lnTo>
                  <a:pt x="58908" y="34042"/>
                </a:lnTo>
                <a:lnTo>
                  <a:pt x="27343" y="71475"/>
                </a:lnTo>
                <a:lnTo>
                  <a:pt x="6837" y="111101"/>
                </a:lnTo>
                <a:lnTo>
                  <a:pt x="0" y="151688"/>
                </a:lnTo>
                <a:lnTo>
                  <a:pt x="616" y="163771"/>
                </a:lnTo>
                <a:lnTo>
                  <a:pt x="15285" y="204471"/>
                </a:lnTo>
                <a:lnTo>
                  <a:pt x="46264" y="230013"/>
                </a:lnTo>
                <a:lnTo>
                  <a:pt x="74079" y="236105"/>
                </a:lnTo>
                <a:lnTo>
                  <a:pt x="86518" y="235005"/>
                </a:lnTo>
                <a:lnTo>
                  <a:pt x="125750" y="209152"/>
                </a:lnTo>
                <a:lnTo>
                  <a:pt x="135839" y="174980"/>
                </a:lnTo>
                <a:lnTo>
                  <a:pt x="134960" y="164386"/>
                </a:lnTo>
                <a:lnTo>
                  <a:pt x="114447" y="130670"/>
                </a:lnTo>
                <a:lnTo>
                  <a:pt x="63728" y="130670"/>
                </a:lnTo>
                <a:lnTo>
                  <a:pt x="67393" y="120252"/>
                </a:lnTo>
                <a:lnTo>
                  <a:pt x="89245" y="84951"/>
                </a:lnTo>
                <a:lnTo>
                  <a:pt x="116329" y="58025"/>
                </a:lnTo>
                <a:lnTo>
                  <a:pt x="135839" y="40106"/>
                </a:lnTo>
                <a:lnTo>
                  <a:pt x="98971" y="0"/>
                </a:lnTo>
                <a:close/>
              </a:path>
              <a:path w="296545" h="236220">
                <a:moveTo>
                  <a:pt x="88950" y="121932"/>
                </a:moveTo>
                <a:lnTo>
                  <a:pt x="84632" y="121932"/>
                </a:lnTo>
                <a:lnTo>
                  <a:pt x="80378" y="122643"/>
                </a:lnTo>
                <a:lnTo>
                  <a:pt x="71970" y="125450"/>
                </a:lnTo>
                <a:lnTo>
                  <a:pt x="67818" y="127647"/>
                </a:lnTo>
                <a:lnTo>
                  <a:pt x="63728" y="130670"/>
                </a:lnTo>
                <a:lnTo>
                  <a:pt x="114447" y="130670"/>
                </a:lnTo>
                <a:lnTo>
                  <a:pt x="106532" y="125817"/>
                </a:lnTo>
                <a:lnTo>
                  <a:pt x="98032" y="122904"/>
                </a:lnTo>
                <a:lnTo>
                  <a:pt x="88950" y="121932"/>
                </a:lnTo>
                <a:close/>
              </a:path>
            </a:pathLst>
          </a:custGeom>
          <a:solidFill>
            <a:srgbClr val="FFFFFF"/>
          </a:solidFill>
        </p:spPr>
        <p:txBody>
          <a:bodyPr wrap="square" lIns="0" tIns="0" rIns="0" bIns="0" rtlCol="0"/>
          <a:lstStyle/>
          <a:p>
            <a:endParaRPr/>
          </a:p>
        </p:txBody>
      </p:sp>
      <p:sp>
        <p:nvSpPr>
          <p:cNvPr id="11" name="object 11"/>
          <p:cNvSpPr/>
          <p:nvPr/>
        </p:nvSpPr>
        <p:spPr>
          <a:xfrm>
            <a:off x="6921500" y="1905000"/>
            <a:ext cx="2776550" cy="3866222"/>
          </a:xfrm>
          <a:prstGeom prst="rect">
            <a:avLst/>
          </a:prstGeom>
          <a:blipFill>
            <a:blip r:embed="rId4" cstate="print"/>
            <a:stretch>
              <a:fillRect/>
            </a:stretch>
          </a:blipFill>
        </p:spPr>
        <p:txBody>
          <a:bodyPr wrap="square" lIns="0" tIns="0" rIns="0" bIns="0" rtlCol="0"/>
          <a:lstStyle/>
          <a:p>
            <a:endParaRPr/>
          </a:p>
        </p:txBody>
      </p:sp>
      <p:sp>
        <p:nvSpPr>
          <p:cNvPr id="12" name="object 12"/>
          <p:cNvSpPr txBox="1">
            <a:spLocks noGrp="1"/>
          </p:cNvSpPr>
          <p:nvPr>
            <p:ph type="ftr" sz="quarter" idx="5"/>
          </p:nvPr>
        </p:nvSpPr>
        <p:spPr>
          <a:prstGeom prst="rect">
            <a:avLst/>
          </a:prstGeom>
        </p:spPr>
        <p:txBody>
          <a:bodyPr vert="horz" wrap="square" lIns="0" tIns="2540" rIns="0" bIns="0" rtlCol="0">
            <a:spAutoFit/>
          </a:bodyPr>
          <a:lstStyle/>
          <a:p>
            <a:pPr marL="625475" marR="5080" indent="-613410">
              <a:lnSpc>
                <a:spcPct val="100000"/>
              </a:lnSpc>
              <a:spcBef>
                <a:spcPts val="20"/>
              </a:spcBef>
            </a:pPr>
            <a:r>
              <a:rPr dirty="0"/>
              <a:t>© 20</a:t>
            </a:r>
            <a:r>
              <a:rPr lang="en-US" dirty="0"/>
              <a:t>23</a:t>
            </a:r>
            <a:r>
              <a:rPr dirty="0"/>
              <a:t> PACER Center, Inc. All rights reserved. | 8161 Normandale Blvd | Minneapolis, MN 55437  952.838.9000 |  PACERTeensAgainstBullying.org  |</a:t>
            </a:r>
            <a:r>
              <a:rPr spc="-10" dirty="0"/>
              <a:t> </a:t>
            </a:r>
            <a:r>
              <a:rPr spc="0" dirty="0">
                <a:hlinkClick r:id="rId5"/>
              </a:rPr>
              <a:t>bullying411@PACER.org</a:t>
            </a:r>
          </a:p>
        </p:txBody>
      </p:sp>
      <p:sp>
        <p:nvSpPr>
          <p:cNvPr id="13" name="object 13"/>
          <p:cNvSpPr txBox="1"/>
          <p:nvPr/>
        </p:nvSpPr>
        <p:spPr>
          <a:xfrm>
            <a:off x="9430060" y="7199636"/>
            <a:ext cx="243204" cy="226695"/>
          </a:xfrm>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sz="1400" b="1" spc="0" dirty="0">
                <a:solidFill>
                  <a:srgbClr val="F19628"/>
                </a:solidFill>
                <a:latin typeface="Aleo"/>
                <a:cs typeface="Aleo"/>
              </a:rPr>
              <a:t>11</a:t>
            </a:fld>
            <a:endParaRPr sz="1400">
              <a:latin typeface="Aleo"/>
              <a:cs typeface="Ale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9332" y="6905233"/>
            <a:ext cx="1436229" cy="56265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9401447" y="7171301"/>
            <a:ext cx="297180" cy="297180"/>
          </a:xfrm>
          <a:custGeom>
            <a:avLst/>
            <a:gdLst/>
            <a:ahLst/>
            <a:cxnLst/>
            <a:rect l="l" t="t" r="r" b="b"/>
            <a:pathLst>
              <a:path w="297179" h="297179">
                <a:moveTo>
                  <a:pt x="148297" y="0"/>
                </a:moveTo>
                <a:lnTo>
                  <a:pt x="101424" y="7560"/>
                </a:lnTo>
                <a:lnTo>
                  <a:pt x="60715" y="28612"/>
                </a:lnTo>
                <a:lnTo>
                  <a:pt x="28612" y="60715"/>
                </a:lnTo>
                <a:lnTo>
                  <a:pt x="7560" y="101424"/>
                </a:lnTo>
                <a:lnTo>
                  <a:pt x="0" y="148297"/>
                </a:lnTo>
                <a:lnTo>
                  <a:pt x="7560" y="195171"/>
                </a:lnTo>
                <a:lnTo>
                  <a:pt x="28612" y="235880"/>
                </a:lnTo>
                <a:lnTo>
                  <a:pt x="60715" y="267982"/>
                </a:lnTo>
                <a:lnTo>
                  <a:pt x="101424" y="289035"/>
                </a:lnTo>
                <a:lnTo>
                  <a:pt x="148297" y="296595"/>
                </a:lnTo>
                <a:lnTo>
                  <a:pt x="195171" y="289035"/>
                </a:lnTo>
                <a:lnTo>
                  <a:pt x="235880" y="267982"/>
                </a:lnTo>
                <a:lnTo>
                  <a:pt x="267982" y="235880"/>
                </a:lnTo>
                <a:lnTo>
                  <a:pt x="289035" y="195171"/>
                </a:lnTo>
                <a:lnTo>
                  <a:pt x="296595" y="148297"/>
                </a:lnTo>
                <a:lnTo>
                  <a:pt x="289035" y="101424"/>
                </a:lnTo>
                <a:lnTo>
                  <a:pt x="267982" y="60715"/>
                </a:lnTo>
                <a:lnTo>
                  <a:pt x="235880" y="28612"/>
                </a:lnTo>
                <a:lnTo>
                  <a:pt x="195171" y="7560"/>
                </a:lnTo>
                <a:lnTo>
                  <a:pt x="148297" y="0"/>
                </a:lnTo>
                <a:close/>
              </a:path>
            </a:pathLst>
          </a:custGeom>
          <a:solidFill>
            <a:srgbClr val="FFFFFF"/>
          </a:solidFill>
        </p:spPr>
        <p:txBody>
          <a:bodyPr wrap="square" lIns="0" tIns="0" rIns="0" bIns="0" rtlCol="0"/>
          <a:lstStyle/>
          <a:p>
            <a:endParaRPr/>
          </a:p>
        </p:txBody>
      </p:sp>
      <p:sp>
        <p:nvSpPr>
          <p:cNvPr id="4" name="object 4"/>
          <p:cNvSpPr/>
          <p:nvPr/>
        </p:nvSpPr>
        <p:spPr>
          <a:xfrm>
            <a:off x="0" y="6494030"/>
            <a:ext cx="10058400" cy="288290"/>
          </a:xfrm>
          <a:custGeom>
            <a:avLst/>
            <a:gdLst/>
            <a:ahLst/>
            <a:cxnLst/>
            <a:rect l="l" t="t" r="r" b="b"/>
            <a:pathLst>
              <a:path w="10058400" h="288290">
                <a:moveTo>
                  <a:pt x="10058400" y="287896"/>
                </a:moveTo>
                <a:lnTo>
                  <a:pt x="0" y="287896"/>
                </a:lnTo>
                <a:lnTo>
                  <a:pt x="0" y="0"/>
                </a:lnTo>
                <a:lnTo>
                  <a:pt x="10058400" y="0"/>
                </a:lnTo>
                <a:lnTo>
                  <a:pt x="10058400" y="287896"/>
                </a:lnTo>
                <a:close/>
              </a:path>
            </a:pathLst>
          </a:custGeom>
          <a:solidFill>
            <a:srgbClr val="DC7F29"/>
          </a:solidFill>
        </p:spPr>
        <p:txBody>
          <a:bodyPr wrap="square" lIns="0" tIns="0" rIns="0" bIns="0" rtlCol="0"/>
          <a:lstStyle/>
          <a:p>
            <a:endParaRPr/>
          </a:p>
        </p:txBody>
      </p:sp>
      <p:sp>
        <p:nvSpPr>
          <p:cNvPr id="6" name="object 6"/>
          <p:cNvSpPr/>
          <p:nvPr/>
        </p:nvSpPr>
        <p:spPr>
          <a:xfrm>
            <a:off x="629946" y="399097"/>
            <a:ext cx="6546850" cy="1125220"/>
          </a:xfrm>
          <a:custGeom>
            <a:avLst/>
            <a:gdLst/>
            <a:ahLst/>
            <a:cxnLst/>
            <a:rect l="l" t="t" r="r" b="b"/>
            <a:pathLst>
              <a:path w="6546850" h="1125220">
                <a:moveTo>
                  <a:pt x="6419723" y="0"/>
                </a:moveTo>
                <a:lnTo>
                  <a:pt x="127000" y="0"/>
                </a:lnTo>
                <a:lnTo>
                  <a:pt x="77688" y="10021"/>
                </a:lnTo>
                <a:lnTo>
                  <a:pt x="37306" y="37306"/>
                </a:lnTo>
                <a:lnTo>
                  <a:pt x="10021" y="77688"/>
                </a:lnTo>
                <a:lnTo>
                  <a:pt x="0" y="127000"/>
                </a:lnTo>
                <a:lnTo>
                  <a:pt x="0" y="997902"/>
                </a:lnTo>
                <a:lnTo>
                  <a:pt x="10021" y="1047214"/>
                </a:lnTo>
                <a:lnTo>
                  <a:pt x="37306" y="1087596"/>
                </a:lnTo>
                <a:lnTo>
                  <a:pt x="77688" y="1114881"/>
                </a:lnTo>
                <a:lnTo>
                  <a:pt x="127000" y="1124902"/>
                </a:lnTo>
                <a:lnTo>
                  <a:pt x="6419723" y="1124902"/>
                </a:lnTo>
                <a:lnTo>
                  <a:pt x="6469034" y="1114881"/>
                </a:lnTo>
                <a:lnTo>
                  <a:pt x="6509416" y="1087596"/>
                </a:lnTo>
                <a:lnTo>
                  <a:pt x="6536701" y="1047214"/>
                </a:lnTo>
                <a:lnTo>
                  <a:pt x="6546723" y="997902"/>
                </a:lnTo>
                <a:lnTo>
                  <a:pt x="6546723" y="127000"/>
                </a:lnTo>
                <a:lnTo>
                  <a:pt x="6536701" y="77688"/>
                </a:lnTo>
                <a:lnTo>
                  <a:pt x="6509416" y="37306"/>
                </a:lnTo>
                <a:lnTo>
                  <a:pt x="6469034" y="10021"/>
                </a:lnTo>
                <a:lnTo>
                  <a:pt x="6419723" y="0"/>
                </a:lnTo>
                <a:close/>
              </a:path>
            </a:pathLst>
          </a:custGeom>
          <a:solidFill>
            <a:srgbClr val="EB6829"/>
          </a:solidFill>
        </p:spPr>
        <p:txBody>
          <a:bodyPr wrap="square" lIns="0" tIns="0" rIns="0" bIns="0" rtlCol="0"/>
          <a:lstStyle/>
          <a:p>
            <a:endParaRPr/>
          </a:p>
        </p:txBody>
      </p:sp>
      <p:sp>
        <p:nvSpPr>
          <p:cNvPr id="7" name="object 7"/>
          <p:cNvSpPr txBox="1">
            <a:spLocks noGrp="1"/>
          </p:cNvSpPr>
          <p:nvPr>
            <p:ph type="title"/>
          </p:nvPr>
        </p:nvSpPr>
        <p:spPr>
          <a:xfrm>
            <a:off x="1163357" y="466694"/>
            <a:ext cx="5901283" cy="566822"/>
          </a:xfrm>
          <a:prstGeom prst="rect">
            <a:avLst/>
          </a:prstGeom>
        </p:spPr>
        <p:txBody>
          <a:bodyPr vert="horz" wrap="square" lIns="0" tIns="12700" rIns="0" bIns="0" rtlCol="0">
            <a:spAutoFit/>
          </a:bodyPr>
          <a:lstStyle/>
          <a:p>
            <a:pPr marL="12700">
              <a:lnSpc>
                <a:spcPct val="100000"/>
              </a:lnSpc>
              <a:spcBef>
                <a:spcPts val="100"/>
              </a:spcBef>
            </a:pPr>
            <a:r>
              <a:rPr lang="en-US" dirty="0"/>
              <a:t>What If I Witness</a:t>
            </a:r>
            <a:r>
              <a:rPr lang="en-US" spc="-90" dirty="0"/>
              <a:t> </a:t>
            </a:r>
            <a:r>
              <a:rPr lang="en-US" dirty="0"/>
              <a:t>Bullying?</a:t>
            </a:r>
            <a:endParaRPr spc="-100" dirty="0"/>
          </a:p>
        </p:txBody>
      </p:sp>
      <p:sp>
        <p:nvSpPr>
          <p:cNvPr id="8" name="object 8"/>
          <p:cNvSpPr/>
          <p:nvPr/>
        </p:nvSpPr>
        <p:spPr>
          <a:xfrm>
            <a:off x="298770" y="221173"/>
            <a:ext cx="754380" cy="754380"/>
          </a:xfrm>
          <a:custGeom>
            <a:avLst/>
            <a:gdLst/>
            <a:ahLst/>
            <a:cxnLst/>
            <a:rect l="l" t="t" r="r" b="b"/>
            <a:pathLst>
              <a:path w="754380" h="754380">
                <a:moveTo>
                  <a:pt x="376897" y="0"/>
                </a:moveTo>
                <a:lnTo>
                  <a:pt x="329621" y="2936"/>
                </a:lnTo>
                <a:lnTo>
                  <a:pt x="284096" y="11510"/>
                </a:lnTo>
                <a:lnTo>
                  <a:pt x="240677" y="25369"/>
                </a:lnTo>
                <a:lnTo>
                  <a:pt x="199717" y="44159"/>
                </a:lnTo>
                <a:lnTo>
                  <a:pt x="161568" y="67528"/>
                </a:lnTo>
                <a:lnTo>
                  <a:pt x="126585" y="95121"/>
                </a:lnTo>
                <a:lnTo>
                  <a:pt x="95121" y="126585"/>
                </a:lnTo>
                <a:lnTo>
                  <a:pt x="67528" y="161568"/>
                </a:lnTo>
                <a:lnTo>
                  <a:pt x="44159" y="199717"/>
                </a:lnTo>
                <a:lnTo>
                  <a:pt x="25369" y="240677"/>
                </a:lnTo>
                <a:lnTo>
                  <a:pt x="11510" y="284096"/>
                </a:lnTo>
                <a:lnTo>
                  <a:pt x="2936" y="329621"/>
                </a:lnTo>
                <a:lnTo>
                  <a:pt x="0" y="376897"/>
                </a:lnTo>
                <a:lnTo>
                  <a:pt x="2936" y="424174"/>
                </a:lnTo>
                <a:lnTo>
                  <a:pt x="11510" y="469699"/>
                </a:lnTo>
                <a:lnTo>
                  <a:pt x="25369" y="513118"/>
                </a:lnTo>
                <a:lnTo>
                  <a:pt x="44159" y="554078"/>
                </a:lnTo>
                <a:lnTo>
                  <a:pt x="67528" y="592226"/>
                </a:lnTo>
                <a:lnTo>
                  <a:pt x="95121" y="627210"/>
                </a:lnTo>
                <a:lnTo>
                  <a:pt x="126585" y="658674"/>
                </a:lnTo>
                <a:lnTo>
                  <a:pt x="161568" y="686267"/>
                </a:lnTo>
                <a:lnTo>
                  <a:pt x="199717" y="709635"/>
                </a:lnTo>
                <a:lnTo>
                  <a:pt x="240677" y="728426"/>
                </a:lnTo>
                <a:lnTo>
                  <a:pt x="284096" y="742284"/>
                </a:lnTo>
                <a:lnTo>
                  <a:pt x="329621" y="750859"/>
                </a:lnTo>
                <a:lnTo>
                  <a:pt x="376897" y="753795"/>
                </a:lnTo>
                <a:lnTo>
                  <a:pt x="424174" y="750859"/>
                </a:lnTo>
                <a:lnTo>
                  <a:pt x="469699" y="742284"/>
                </a:lnTo>
                <a:lnTo>
                  <a:pt x="513118" y="728426"/>
                </a:lnTo>
                <a:lnTo>
                  <a:pt x="554078" y="709635"/>
                </a:lnTo>
                <a:lnTo>
                  <a:pt x="592226" y="686267"/>
                </a:lnTo>
                <a:lnTo>
                  <a:pt x="627210" y="658674"/>
                </a:lnTo>
                <a:lnTo>
                  <a:pt x="658674" y="627210"/>
                </a:lnTo>
                <a:lnTo>
                  <a:pt x="686267" y="592226"/>
                </a:lnTo>
                <a:lnTo>
                  <a:pt x="709635" y="554078"/>
                </a:lnTo>
                <a:lnTo>
                  <a:pt x="728426" y="513118"/>
                </a:lnTo>
                <a:lnTo>
                  <a:pt x="742284" y="469699"/>
                </a:lnTo>
                <a:lnTo>
                  <a:pt x="750859" y="424174"/>
                </a:lnTo>
                <a:lnTo>
                  <a:pt x="753795" y="376897"/>
                </a:lnTo>
                <a:lnTo>
                  <a:pt x="750859" y="329621"/>
                </a:lnTo>
                <a:lnTo>
                  <a:pt x="742284" y="284096"/>
                </a:lnTo>
                <a:lnTo>
                  <a:pt x="728426" y="240677"/>
                </a:lnTo>
                <a:lnTo>
                  <a:pt x="709635" y="199717"/>
                </a:lnTo>
                <a:lnTo>
                  <a:pt x="686267" y="161568"/>
                </a:lnTo>
                <a:lnTo>
                  <a:pt x="658674" y="126585"/>
                </a:lnTo>
                <a:lnTo>
                  <a:pt x="627210" y="95121"/>
                </a:lnTo>
                <a:lnTo>
                  <a:pt x="592226" y="67528"/>
                </a:lnTo>
                <a:lnTo>
                  <a:pt x="554078" y="44159"/>
                </a:lnTo>
                <a:lnTo>
                  <a:pt x="513118" y="25369"/>
                </a:lnTo>
                <a:lnTo>
                  <a:pt x="469699" y="11510"/>
                </a:lnTo>
                <a:lnTo>
                  <a:pt x="424174" y="2936"/>
                </a:lnTo>
                <a:lnTo>
                  <a:pt x="376897" y="0"/>
                </a:lnTo>
                <a:close/>
              </a:path>
            </a:pathLst>
          </a:custGeom>
          <a:solidFill>
            <a:srgbClr val="5CCAE8"/>
          </a:solidFill>
        </p:spPr>
        <p:txBody>
          <a:bodyPr wrap="square" lIns="0" tIns="0" rIns="0" bIns="0" rtlCol="0"/>
          <a:lstStyle/>
          <a:p>
            <a:endParaRPr/>
          </a:p>
        </p:txBody>
      </p:sp>
      <p:sp>
        <p:nvSpPr>
          <p:cNvPr id="9" name="object 9"/>
          <p:cNvSpPr/>
          <p:nvPr/>
        </p:nvSpPr>
        <p:spPr>
          <a:xfrm>
            <a:off x="527706" y="480016"/>
            <a:ext cx="296545" cy="236220"/>
          </a:xfrm>
          <a:custGeom>
            <a:avLst/>
            <a:gdLst/>
            <a:ahLst/>
            <a:cxnLst/>
            <a:rect l="l" t="t" r="r" b="b"/>
            <a:pathLst>
              <a:path w="296544" h="236220">
                <a:moveTo>
                  <a:pt x="258826" y="0"/>
                </a:moveTo>
                <a:lnTo>
                  <a:pt x="218859" y="34042"/>
                </a:lnTo>
                <a:lnTo>
                  <a:pt x="187350" y="71475"/>
                </a:lnTo>
                <a:lnTo>
                  <a:pt x="166908" y="111101"/>
                </a:lnTo>
                <a:lnTo>
                  <a:pt x="160096" y="151688"/>
                </a:lnTo>
                <a:lnTo>
                  <a:pt x="160710" y="163771"/>
                </a:lnTo>
                <a:lnTo>
                  <a:pt x="175339" y="204470"/>
                </a:lnTo>
                <a:lnTo>
                  <a:pt x="206242" y="230013"/>
                </a:lnTo>
                <a:lnTo>
                  <a:pt x="233984" y="236105"/>
                </a:lnTo>
                <a:lnTo>
                  <a:pt x="246405" y="235005"/>
                </a:lnTo>
                <a:lnTo>
                  <a:pt x="285771" y="209152"/>
                </a:lnTo>
                <a:lnTo>
                  <a:pt x="295935" y="174980"/>
                </a:lnTo>
                <a:lnTo>
                  <a:pt x="295047" y="164386"/>
                </a:lnTo>
                <a:lnTo>
                  <a:pt x="274354" y="130670"/>
                </a:lnTo>
                <a:lnTo>
                  <a:pt x="223659" y="130670"/>
                </a:lnTo>
                <a:lnTo>
                  <a:pt x="227331" y="120252"/>
                </a:lnTo>
                <a:lnTo>
                  <a:pt x="249322" y="84951"/>
                </a:lnTo>
                <a:lnTo>
                  <a:pt x="295605" y="40106"/>
                </a:lnTo>
                <a:lnTo>
                  <a:pt x="258826" y="0"/>
                </a:lnTo>
                <a:close/>
              </a:path>
              <a:path w="296544" h="236220">
                <a:moveTo>
                  <a:pt x="248831" y="121932"/>
                </a:moveTo>
                <a:lnTo>
                  <a:pt x="244525" y="121932"/>
                </a:lnTo>
                <a:lnTo>
                  <a:pt x="240271" y="122643"/>
                </a:lnTo>
                <a:lnTo>
                  <a:pt x="231889" y="125450"/>
                </a:lnTo>
                <a:lnTo>
                  <a:pt x="227736" y="127647"/>
                </a:lnTo>
                <a:lnTo>
                  <a:pt x="223659" y="130670"/>
                </a:lnTo>
                <a:lnTo>
                  <a:pt x="274354" y="130670"/>
                </a:lnTo>
                <a:lnTo>
                  <a:pt x="266407" y="125817"/>
                </a:lnTo>
                <a:lnTo>
                  <a:pt x="257898" y="122904"/>
                </a:lnTo>
                <a:lnTo>
                  <a:pt x="248831" y="121932"/>
                </a:lnTo>
                <a:close/>
              </a:path>
              <a:path w="296544" h="236220">
                <a:moveTo>
                  <a:pt x="98958" y="0"/>
                </a:moveTo>
                <a:lnTo>
                  <a:pt x="58896" y="34042"/>
                </a:lnTo>
                <a:lnTo>
                  <a:pt x="27330" y="71475"/>
                </a:lnTo>
                <a:lnTo>
                  <a:pt x="6831" y="111101"/>
                </a:lnTo>
                <a:lnTo>
                  <a:pt x="0" y="151688"/>
                </a:lnTo>
                <a:lnTo>
                  <a:pt x="614" y="163771"/>
                </a:lnTo>
                <a:lnTo>
                  <a:pt x="15272" y="204470"/>
                </a:lnTo>
                <a:lnTo>
                  <a:pt x="46252" y="230013"/>
                </a:lnTo>
                <a:lnTo>
                  <a:pt x="74066" y="236105"/>
                </a:lnTo>
                <a:lnTo>
                  <a:pt x="86506" y="235005"/>
                </a:lnTo>
                <a:lnTo>
                  <a:pt x="125737" y="209152"/>
                </a:lnTo>
                <a:lnTo>
                  <a:pt x="135826" y="174980"/>
                </a:lnTo>
                <a:lnTo>
                  <a:pt x="134947" y="164386"/>
                </a:lnTo>
                <a:lnTo>
                  <a:pt x="114434" y="130670"/>
                </a:lnTo>
                <a:lnTo>
                  <a:pt x="63715" y="130670"/>
                </a:lnTo>
                <a:lnTo>
                  <a:pt x="67380" y="120252"/>
                </a:lnTo>
                <a:lnTo>
                  <a:pt x="89233" y="84951"/>
                </a:lnTo>
                <a:lnTo>
                  <a:pt x="116317" y="58025"/>
                </a:lnTo>
                <a:lnTo>
                  <a:pt x="135826" y="40106"/>
                </a:lnTo>
                <a:lnTo>
                  <a:pt x="98958" y="0"/>
                </a:lnTo>
                <a:close/>
              </a:path>
              <a:path w="296544" h="236220">
                <a:moveTo>
                  <a:pt x="88938" y="121932"/>
                </a:moveTo>
                <a:lnTo>
                  <a:pt x="84620" y="121932"/>
                </a:lnTo>
                <a:lnTo>
                  <a:pt x="80365" y="122643"/>
                </a:lnTo>
                <a:lnTo>
                  <a:pt x="71958" y="125450"/>
                </a:lnTo>
                <a:lnTo>
                  <a:pt x="67805" y="127647"/>
                </a:lnTo>
                <a:lnTo>
                  <a:pt x="63715" y="130670"/>
                </a:lnTo>
                <a:lnTo>
                  <a:pt x="114434" y="130670"/>
                </a:lnTo>
                <a:lnTo>
                  <a:pt x="106519" y="125817"/>
                </a:lnTo>
                <a:lnTo>
                  <a:pt x="98019" y="122904"/>
                </a:lnTo>
                <a:lnTo>
                  <a:pt x="88938" y="121932"/>
                </a:lnTo>
                <a:close/>
              </a:path>
            </a:pathLst>
          </a:custGeom>
          <a:solidFill>
            <a:srgbClr val="FFFFFF"/>
          </a:solidFill>
        </p:spPr>
        <p:txBody>
          <a:bodyPr wrap="square" lIns="0" tIns="0" rIns="0" bIns="0" rtlCol="0"/>
          <a:lstStyle/>
          <a:p>
            <a:endParaRPr/>
          </a:p>
        </p:txBody>
      </p:sp>
      <p:sp>
        <p:nvSpPr>
          <p:cNvPr id="10" name="object 10"/>
          <p:cNvSpPr/>
          <p:nvPr/>
        </p:nvSpPr>
        <p:spPr>
          <a:xfrm>
            <a:off x="6745324" y="1140047"/>
            <a:ext cx="296545" cy="236220"/>
          </a:xfrm>
          <a:custGeom>
            <a:avLst/>
            <a:gdLst/>
            <a:ahLst/>
            <a:cxnLst/>
            <a:rect l="l" t="t" r="r" b="b"/>
            <a:pathLst>
              <a:path w="296545" h="236219">
                <a:moveTo>
                  <a:pt x="133983" y="105435"/>
                </a:moveTo>
                <a:lnTo>
                  <a:pt x="72275" y="105435"/>
                </a:lnTo>
                <a:lnTo>
                  <a:pt x="68603" y="115853"/>
                </a:lnTo>
                <a:lnTo>
                  <a:pt x="64369" y="125445"/>
                </a:lnTo>
                <a:lnTo>
                  <a:pt x="35098" y="163131"/>
                </a:lnTo>
                <a:lnTo>
                  <a:pt x="330" y="195999"/>
                </a:lnTo>
                <a:lnTo>
                  <a:pt x="37109" y="236105"/>
                </a:lnTo>
                <a:lnTo>
                  <a:pt x="77076" y="202063"/>
                </a:lnTo>
                <a:lnTo>
                  <a:pt x="108585" y="164630"/>
                </a:lnTo>
                <a:lnTo>
                  <a:pt x="129027" y="125004"/>
                </a:lnTo>
                <a:lnTo>
                  <a:pt x="133983" y="105435"/>
                </a:lnTo>
                <a:close/>
              </a:path>
              <a:path w="296545" h="236219">
                <a:moveTo>
                  <a:pt x="61950" y="0"/>
                </a:moveTo>
                <a:lnTo>
                  <a:pt x="18072" y="17627"/>
                </a:lnTo>
                <a:lnTo>
                  <a:pt x="0" y="61125"/>
                </a:lnTo>
                <a:lnTo>
                  <a:pt x="888" y="71719"/>
                </a:lnTo>
                <a:lnTo>
                  <a:pt x="21581" y="105435"/>
                </a:lnTo>
                <a:lnTo>
                  <a:pt x="47104" y="114172"/>
                </a:lnTo>
                <a:lnTo>
                  <a:pt x="51409" y="114172"/>
                </a:lnTo>
                <a:lnTo>
                  <a:pt x="55664" y="113461"/>
                </a:lnTo>
                <a:lnTo>
                  <a:pt x="64046" y="110655"/>
                </a:lnTo>
                <a:lnTo>
                  <a:pt x="68199" y="108457"/>
                </a:lnTo>
                <a:lnTo>
                  <a:pt x="72275" y="105435"/>
                </a:lnTo>
                <a:lnTo>
                  <a:pt x="133983" y="105434"/>
                </a:lnTo>
                <a:lnTo>
                  <a:pt x="134136" y="104831"/>
                </a:lnTo>
                <a:lnTo>
                  <a:pt x="135839" y="84416"/>
                </a:lnTo>
                <a:lnTo>
                  <a:pt x="135224" y="72334"/>
                </a:lnTo>
                <a:lnTo>
                  <a:pt x="120596" y="31633"/>
                </a:lnTo>
                <a:lnTo>
                  <a:pt x="89693" y="6091"/>
                </a:lnTo>
                <a:lnTo>
                  <a:pt x="71377" y="676"/>
                </a:lnTo>
                <a:lnTo>
                  <a:pt x="61950" y="0"/>
                </a:lnTo>
                <a:close/>
              </a:path>
              <a:path w="296545" h="236219">
                <a:moveTo>
                  <a:pt x="294074" y="105435"/>
                </a:moveTo>
                <a:lnTo>
                  <a:pt x="232219" y="105435"/>
                </a:lnTo>
                <a:lnTo>
                  <a:pt x="228554" y="115853"/>
                </a:lnTo>
                <a:lnTo>
                  <a:pt x="224342" y="125445"/>
                </a:lnTo>
                <a:lnTo>
                  <a:pt x="195149" y="163131"/>
                </a:lnTo>
                <a:lnTo>
                  <a:pt x="160108" y="195999"/>
                </a:lnTo>
                <a:lnTo>
                  <a:pt x="196977" y="236105"/>
                </a:lnTo>
                <a:lnTo>
                  <a:pt x="237039" y="202063"/>
                </a:lnTo>
                <a:lnTo>
                  <a:pt x="268605" y="164630"/>
                </a:lnTo>
                <a:lnTo>
                  <a:pt x="289104" y="125004"/>
                </a:lnTo>
                <a:lnTo>
                  <a:pt x="294074" y="105435"/>
                </a:lnTo>
                <a:close/>
              </a:path>
              <a:path w="296545" h="236219">
                <a:moveTo>
                  <a:pt x="221869" y="0"/>
                </a:moveTo>
                <a:lnTo>
                  <a:pt x="178054" y="17627"/>
                </a:lnTo>
                <a:lnTo>
                  <a:pt x="160108" y="61125"/>
                </a:lnTo>
                <a:lnTo>
                  <a:pt x="160987" y="71719"/>
                </a:lnTo>
                <a:lnTo>
                  <a:pt x="181501" y="105435"/>
                </a:lnTo>
                <a:lnTo>
                  <a:pt x="206997" y="114172"/>
                </a:lnTo>
                <a:lnTo>
                  <a:pt x="211315" y="114172"/>
                </a:lnTo>
                <a:lnTo>
                  <a:pt x="215569" y="113461"/>
                </a:lnTo>
                <a:lnTo>
                  <a:pt x="223977" y="110655"/>
                </a:lnTo>
                <a:lnTo>
                  <a:pt x="228130" y="108457"/>
                </a:lnTo>
                <a:lnTo>
                  <a:pt x="232219" y="105435"/>
                </a:lnTo>
                <a:lnTo>
                  <a:pt x="294074" y="105434"/>
                </a:lnTo>
                <a:lnTo>
                  <a:pt x="294227" y="104831"/>
                </a:lnTo>
                <a:lnTo>
                  <a:pt x="295935" y="84416"/>
                </a:lnTo>
                <a:lnTo>
                  <a:pt x="295320" y="72334"/>
                </a:lnTo>
                <a:lnTo>
                  <a:pt x="280662" y="31633"/>
                </a:lnTo>
                <a:lnTo>
                  <a:pt x="249683" y="6091"/>
                </a:lnTo>
                <a:lnTo>
                  <a:pt x="231327" y="676"/>
                </a:lnTo>
                <a:lnTo>
                  <a:pt x="221869" y="0"/>
                </a:lnTo>
                <a:close/>
              </a:path>
            </a:pathLst>
          </a:custGeom>
          <a:solidFill>
            <a:srgbClr val="FFFFFF"/>
          </a:solidFill>
        </p:spPr>
        <p:txBody>
          <a:bodyPr wrap="square" lIns="0" tIns="0" rIns="0" bIns="0" rtlCol="0"/>
          <a:lstStyle/>
          <a:p>
            <a:endParaRPr/>
          </a:p>
        </p:txBody>
      </p:sp>
      <p:sp>
        <p:nvSpPr>
          <p:cNvPr id="11" name="object 11"/>
          <p:cNvSpPr/>
          <p:nvPr/>
        </p:nvSpPr>
        <p:spPr>
          <a:xfrm>
            <a:off x="7064641" y="1905000"/>
            <a:ext cx="2776537" cy="3866222"/>
          </a:xfrm>
          <a:prstGeom prst="rect">
            <a:avLst/>
          </a:prstGeom>
          <a:blipFill>
            <a:blip r:embed="rId4" cstate="print"/>
            <a:stretch>
              <a:fillRect/>
            </a:stretch>
          </a:blipFill>
        </p:spPr>
        <p:txBody>
          <a:bodyPr wrap="square" lIns="0" tIns="0" rIns="0" bIns="0" rtlCol="0"/>
          <a:lstStyle/>
          <a:p>
            <a:endParaRPr/>
          </a:p>
        </p:txBody>
      </p:sp>
      <p:sp>
        <p:nvSpPr>
          <p:cNvPr id="12" name="object 12"/>
          <p:cNvSpPr txBox="1">
            <a:spLocks noGrp="1"/>
          </p:cNvSpPr>
          <p:nvPr>
            <p:ph type="ftr" sz="quarter" idx="5"/>
          </p:nvPr>
        </p:nvSpPr>
        <p:spPr>
          <a:prstGeom prst="rect">
            <a:avLst/>
          </a:prstGeom>
        </p:spPr>
        <p:txBody>
          <a:bodyPr vert="horz" wrap="square" lIns="0" tIns="2540" rIns="0" bIns="0" rtlCol="0">
            <a:spAutoFit/>
          </a:bodyPr>
          <a:lstStyle/>
          <a:p>
            <a:pPr marL="625475" marR="5080" indent="-613410">
              <a:lnSpc>
                <a:spcPct val="100000"/>
              </a:lnSpc>
              <a:spcBef>
                <a:spcPts val="20"/>
              </a:spcBef>
            </a:pPr>
            <a:r>
              <a:rPr dirty="0"/>
              <a:t>© 20</a:t>
            </a:r>
            <a:r>
              <a:rPr lang="en-US" dirty="0"/>
              <a:t>23 </a:t>
            </a:r>
            <a:r>
              <a:rPr dirty="0"/>
              <a:t>PACER Center, Inc. All rights reserved. | 8161 Normandale Blvd | Minneapolis, MN 55437  952.838.9000 |  PACERTeensAgainstBullying.org  |</a:t>
            </a:r>
            <a:r>
              <a:rPr spc="-10" dirty="0"/>
              <a:t> </a:t>
            </a:r>
            <a:r>
              <a:rPr spc="0" dirty="0">
                <a:hlinkClick r:id="rId5"/>
              </a:rPr>
              <a:t>bullying411@PACER.org</a:t>
            </a:r>
          </a:p>
        </p:txBody>
      </p:sp>
      <p:sp>
        <p:nvSpPr>
          <p:cNvPr id="13" name="object 13"/>
          <p:cNvSpPr txBox="1"/>
          <p:nvPr/>
        </p:nvSpPr>
        <p:spPr>
          <a:xfrm>
            <a:off x="9430060" y="7199636"/>
            <a:ext cx="243204" cy="226695"/>
          </a:xfrm>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sz="1400" b="1" spc="0" dirty="0">
                <a:solidFill>
                  <a:srgbClr val="F19628"/>
                </a:solidFill>
                <a:latin typeface="Aleo"/>
                <a:cs typeface="Aleo"/>
              </a:rPr>
              <a:t>12</a:t>
            </a:fld>
            <a:endParaRPr sz="1400">
              <a:latin typeface="Aleo"/>
              <a:cs typeface="Aleo"/>
            </a:endParaRPr>
          </a:p>
        </p:txBody>
      </p:sp>
      <p:sp>
        <p:nvSpPr>
          <p:cNvPr id="14" name="object 7">
            <a:extLst>
              <a:ext uri="{FF2B5EF4-FFF2-40B4-BE49-F238E27FC236}">
                <a16:creationId xmlns:a16="http://schemas.microsoft.com/office/drawing/2014/main" id="{D1CC5E5F-2FA9-415B-B36E-F424726783C7}"/>
              </a:ext>
            </a:extLst>
          </p:cNvPr>
          <p:cNvSpPr txBox="1"/>
          <p:nvPr/>
        </p:nvSpPr>
        <p:spPr>
          <a:xfrm>
            <a:off x="476385" y="1846609"/>
            <a:ext cx="6200140" cy="4514056"/>
          </a:xfrm>
          <a:prstGeom prst="rect">
            <a:avLst/>
          </a:prstGeom>
        </p:spPr>
        <p:txBody>
          <a:bodyPr vert="horz" wrap="square" lIns="0" tIns="12700" rIns="0" bIns="0" rtlCol="0">
            <a:spAutoFit/>
          </a:bodyPr>
          <a:lstStyle/>
          <a:p>
            <a:pPr marL="12700">
              <a:lnSpc>
                <a:spcPct val="100000"/>
              </a:lnSpc>
              <a:spcBef>
                <a:spcPts val="100"/>
              </a:spcBef>
            </a:pPr>
            <a:r>
              <a:rPr lang="en-US" sz="1400" b="1" dirty="0">
                <a:solidFill>
                  <a:srgbClr val="0D6F7B"/>
                </a:solidFill>
                <a:latin typeface="Aleo"/>
                <a:cs typeface="Aleo"/>
              </a:rPr>
              <a:t>3. Redirect the situation</a:t>
            </a:r>
            <a:endParaRPr sz="1400" dirty="0">
              <a:latin typeface="Aleo"/>
              <a:cs typeface="Aleo"/>
            </a:endParaRPr>
          </a:p>
          <a:p>
            <a:pPr>
              <a:lnSpc>
                <a:spcPct val="100000"/>
              </a:lnSpc>
              <a:spcBef>
                <a:spcPts val="20"/>
              </a:spcBef>
            </a:pPr>
            <a:endParaRPr sz="1200" dirty="0">
              <a:latin typeface="Times New Roman"/>
              <a:cs typeface="Times New Roman"/>
            </a:endParaRPr>
          </a:p>
          <a:p>
            <a:pPr marL="12700" marR="5080" algn="just">
              <a:lnSpc>
                <a:spcPct val="100000"/>
              </a:lnSpc>
            </a:pPr>
            <a:r>
              <a:rPr lang="en-US" sz="1200" dirty="0">
                <a:solidFill>
                  <a:srgbClr val="0D6F7B"/>
                </a:solidFill>
                <a:latin typeface="Aleo"/>
                <a:cs typeface="Aleo"/>
              </a:rPr>
              <a:t>Research shows that peers can be very effective at intervening in a bullying situation. A creative and sometimes challenging solution is to change the direction of the situation to a more positive course. It might take some preparation, practice, planning, and extra thought—it’s not easy to speak up against a wave of negativity—but research also shows that when one person speaks up, others will follow.</a:t>
            </a:r>
          </a:p>
          <a:p>
            <a:pPr marL="12700" marR="5080" algn="just">
              <a:lnSpc>
                <a:spcPct val="100000"/>
              </a:lnSpc>
            </a:pPr>
            <a:endParaRPr lang="en-US" sz="1200" dirty="0">
              <a:solidFill>
                <a:srgbClr val="0D6F7B"/>
              </a:solidFill>
              <a:latin typeface="Aleo"/>
              <a:cs typeface="Aleo"/>
            </a:endParaRPr>
          </a:p>
          <a:p>
            <a:pPr marL="184150" marR="5080" indent="-171450" algn="just">
              <a:lnSpc>
                <a:spcPct val="100000"/>
              </a:lnSpc>
              <a:buFont typeface="Arial" panose="020B0604020202020204" pitchFamily="34" charset="0"/>
              <a:buChar char="•"/>
            </a:pPr>
            <a:r>
              <a:rPr lang="en-US" sz="1200" dirty="0">
                <a:solidFill>
                  <a:srgbClr val="0D6F7B"/>
                </a:solidFill>
                <a:latin typeface="Aleo"/>
                <a:cs typeface="Aleo"/>
              </a:rPr>
              <a:t>Help them get away from a situation by asking them to walk with you</a:t>
            </a:r>
          </a:p>
          <a:p>
            <a:pPr marL="184150" marR="5080" indent="-171450" algn="just">
              <a:lnSpc>
                <a:spcPct val="100000"/>
              </a:lnSpc>
              <a:buFont typeface="Arial" panose="020B0604020202020204" pitchFamily="34" charset="0"/>
              <a:buChar char="•"/>
            </a:pPr>
            <a:r>
              <a:rPr lang="en-US" sz="1200" dirty="0">
                <a:solidFill>
                  <a:srgbClr val="0D6F7B"/>
                </a:solidFill>
                <a:latin typeface="Aleo"/>
                <a:cs typeface="Aleo"/>
              </a:rPr>
              <a:t>Change the subject when your peers start tearing someone down.</a:t>
            </a:r>
          </a:p>
          <a:p>
            <a:pPr marL="184150" marR="5080" indent="-171450" algn="just">
              <a:lnSpc>
                <a:spcPct val="100000"/>
              </a:lnSpc>
              <a:buFont typeface="Arial" panose="020B0604020202020204" pitchFamily="34" charset="0"/>
              <a:buChar char="•"/>
            </a:pPr>
            <a:r>
              <a:rPr lang="en-US" sz="1200" dirty="0">
                <a:solidFill>
                  <a:srgbClr val="0D6F7B"/>
                </a:solidFill>
                <a:latin typeface="Aleo"/>
                <a:cs typeface="Aleo"/>
              </a:rPr>
              <a:t>Find an adult who can come quickly and intervene.</a:t>
            </a:r>
          </a:p>
          <a:p>
            <a:pPr marL="12700" marR="5080" algn="just">
              <a:lnSpc>
                <a:spcPct val="100000"/>
              </a:lnSpc>
            </a:pPr>
            <a:endParaRPr sz="1250" dirty="0">
              <a:latin typeface="Times New Roman"/>
              <a:cs typeface="Times New Roman"/>
            </a:endParaRPr>
          </a:p>
          <a:p>
            <a:pPr marL="12700">
              <a:lnSpc>
                <a:spcPct val="100000"/>
              </a:lnSpc>
            </a:pPr>
            <a:r>
              <a:rPr lang="en-US" sz="1400" b="1" dirty="0">
                <a:solidFill>
                  <a:srgbClr val="0D6F7B"/>
                </a:solidFill>
                <a:latin typeface="Aleo"/>
                <a:cs typeface="Aleo"/>
              </a:rPr>
              <a:t>4. Talk with an adult</a:t>
            </a:r>
            <a:endParaRPr sz="1400" dirty="0">
              <a:latin typeface="Aleo"/>
              <a:cs typeface="Aleo"/>
            </a:endParaRPr>
          </a:p>
          <a:p>
            <a:pPr>
              <a:lnSpc>
                <a:spcPct val="100000"/>
              </a:lnSpc>
              <a:spcBef>
                <a:spcPts val="15"/>
              </a:spcBef>
            </a:pPr>
            <a:endParaRPr sz="1200" dirty="0">
              <a:latin typeface="Times New Roman"/>
              <a:cs typeface="Times New Roman"/>
            </a:endParaRPr>
          </a:p>
          <a:p>
            <a:pPr marL="12700" marR="61594">
              <a:lnSpc>
                <a:spcPct val="100000"/>
              </a:lnSpc>
            </a:pPr>
            <a:r>
              <a:rPr lang="en-US" sz="1200" dirty="0">
                <a:solidFill>
                  <a:srgbClr val="0D6F7B"/>
                </a:solidFill>
                <a:latin typeface="Aleo"/>
                <a:cs typeface="Aleo"/>
              </a:rPr>
              <a:t>In situations where you’re not sure what to do, seeking advice from an adult you trust can be helpful. An adult, such as a parent or a favorite teacher, can help you think through different ways to respond, while ensuring everyone stays safe.</a:t>
            </a:r>
          </a:p>
          <a:p>
            <a:pPr marL="12700" marR="61594">
              <a:lnSpc>
                <a:spcPct val="100000"/>
              </a:lnSpc>
            </a:pPr>
            <a:endParaRPr lang="en-US" sz="1200" dirty="0">
              <a:solidFill>
                <a:srgbClr val="0D6F7B"/>
              </a:solidFill>
              <a:latin typeface="Aleo"/>
              <a:cs typeface="Aleo"/>
            </a:endParaRPr>
          </a:p>
          <a:p>
            <a:pPr marL="12700" marR="61594">
              <a:lnSpc>
                <a:spcPct val="100000"/>
              </a:lnSpc>
            </a:pPr>
            <a:r>
              <a:rPr lang="en-US" sz="1200" dirty="0">
                <a:solidFill>
                  <a:srgbClr val="0D6F7B"/>
                </a:solidFill>
                <a:latin typeface="Aleo"/>
                <a:cs typeface="Aleo"/>
              </a:rPr>
              <a:t>Here are some ideas for talking with an adult:</a:t>
            </a:r>
          </a:p>
          <a:p>
            <a:pPr marL="184150" marR="61594" indent="-171450">
              <a:lnSpc>
                <a:spcPct val="100000"/>
              </a:lnSpc>
              <a:buFont typeface="Arial" panose="020B0604020202020204" pitchFamily="34" charset="0"/>
              <a:buChar char="•"/>
            </a:pPr>
            <a:r>
              <a:rPr lang="en-US" sz="1200" dirty="0">
                <a:solidFill>
                  <a:srgbClr val="0D6F7B"/>
                </a:solidFill>
                <a:latin typeface="Aleo"/>
                <a:cs typeface="Aleo"/>
              </a:rPr>
              <a:t>Let them know that you’re coming to them for advice</a:t>
            </a:r>
          </a:p>
          <a:p>
            <a:pPr marL="184150" marR="61594" indent="-171450">
              <a:lnSpc>
                <a:spcPct val="100000"/>
              </a:lnSpc>
              <a:buFont typeface="Arial" panose="020B0604020202020204" pitchFamily="34" charset="0"/>
              <a:buChar char="•"/>
            </a:pPr>
            <a:r>
              <a:rPr lang="en-US" sz="1200" dirty="0">
                <a:solidFill>
                  <a:srgbClr val="0D6F7B"/>
                </a:solidFill>
                <a:latin typeface="Aleo"/>
                <a:cs typeface="Aleo"/>
              </a:rPr>
              <a:t>If you don’t want to share everything, let the adult know that there are certain things you are not ready to share and ask them to respect that</a:t>
            </a:r>
          </a:p>
          <a:p>
            <a:pPr marL="184150" marR="61594" indent="-171450">
              <a:lnSpc>
                <a:spcPct val="100000"/>
              </a:lnSpc>
              <a:buFont typeface="Arial" panose="020B0604020202020204" pitchFamily="34" charset="0"/>
              <a:buChar char="•"/>
            </a:pPr>
            <a:r>
              <a:rPr lang="en-US" sz="1200" dirty="0">
                <a:solidFill>
                  <a:srgbClr val="0D6F7B"/>
                </a:solidFill>
                <a:latin typeface="Aleo"/>
                <a:cs typeface="Aleo"/>
              </a:rPr>
              <a:t>Ask, “What can be done so that we can help and we can all feel safe?”</a:t>
            </a:r>
          </a:p>
          <a:p>
            <a:pPr marL="184150" marR="61594" indent="-171450">
              <a:lnSpc>
                <a:spcPct val="100000"/>
              </a:lnSpc>
              <a:buFont typeface="Arial" panose="020B0604020202020204" pitchFamily="34" charset="0"/>
              <a:buChar char="•"/>
            </a:pPr>
            <a:r>
              <a:rPr lang="en-US" sz="1200" dirty="0">
                <a:solidFill>
                  <a:srgbClr val="0D6F7B"/>
                </a:solidFill>
                <a:latin typeface="Aleo"/>
                <a:cs typeface="Aleo"/>
              </a:rPr>
              <a:t>Decide what steps you can take together.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201983"/>
            <a:ext cx="0" cy="1292225"/>
          </a:xfrm>
          <a:custGeom>
            <a:avLst/>
            <a:gdLst/>
            <a:ahLst/>
            <a:cxnLst/>
            <a:rect l="l" t="t" r="r" b="b"/>
            <a:pathLst>
              <a:path h="1292225">
                <a:moveTo>
                  <a:pt x="0" y="1292047"/>
                </a:moveTo>
                <a:lnTo>
                  <a:pt x="0" y="0"/>
                </a:lnTo>
                <a:lnTo>
                  <a:pt x="0" y="1292047"/>
                </a:lnTo>
                <a:close/>
              </a:path>
            </a:pathLst>
          </a:custGeom>
          <a:solidFill>
            <a:srgbClr val="EEF0F0"/>
          </a:solidFill>
        </p:spPr>
        <p:txBody>
          <a:bodyPr wrap="square" lIns="0" tIns="0" rIns="0" bIns="0" rtlCol="0"/>
          <a:lstStyle/>
          <a:p>
            <a:endParaRPr/>
          </a:p>
        </p:txBody>
      </p:sp>
      <p:sp>
        <p:nvSpPr>
          <p:cNvPr id="3" name="object 3"/>
          <p:cNvSpPr/>
          <p:nvPr/>
        </p:nvSpPr>
        <p:spPr>
          <a:xfrm>
            <a:off x="0" y="5201970"/>
            <a:ext cx="10058400" cy="1292225"/>
          </a:xfrm>
          <a:custGeom>
            <a:avLst/>
            <a:gdLst/>
            <a:ahLst/>
            <a:cxnLst/>
            <a:rect l="l" t="t" r="r" b="b"/>
            <a:pathLst>
              <a:path w="10058400" h="1292225">
                <a:moveTo>
                  <a:pt x="0" y="1292059"/>
                </a:moveTo>
                <a:lnTo>
                  <a:pt x="10058400" y="1292059"/>
                </a:lnTo>
                <a:lnTo>
                  <a:pt x="10058400" y="0"/>
                </a:lnTo>
                <a:lnTo>
                  <a:pt x="0" y="0"/>
                </a:lnTo>
                <a:lnTo>
                  <a:pt x="0" y="1292059"/>
                </a:lnTo>
                <a:close/>
              </a:path>
            </a:pathLst>
          </a:custGeom>
          <a:solidFill>
            <a:schemeClr val="bg1">
              <a:lumMod val="95000"/>
            </a:schemeClr>
          </a:solidFill>
        </p:spPr>
        <p:txBody>
          <a:bodyPr wrap="square" lIns="0" tIns="0" rIns="0" bIns="0" rtlCol="0"/>
          <a:lstStyle/>
          <a:p>
            <a:endParaRPr/>
          </a:p>
        </p:txBody>
      </p:sp>
      <p:sp>
        <p:nvSpPr>
          <p:cNvPr id="4" name="object 4"/>
          <p:cNvSpPr txBox="1"/>
          <p:nvPr/>
        </p:nvSpPr>
        <p:spPr>
          <a:xfrm>
            <a:off x="0" y="5436480"/>
            <a:ext cx="10058400" cy="751488"/>
          </a:xfrm>
          <a:prstGeom prst="rect">
            <a:avLst/>
          </a:prstGeom>
        </p:spPr>
        <p:txBody>
          <a:bodyPr vert="horz" wrap="square" lIns="0" tIns="12700" rIns="0" bIns="0" rtlCol="0">
            <a:spAutoFit/>
          </a:bodyPr>
          <a:lstStyle/>
          <a:p>
            <a:pPr marL="488950" marR="4163060">
              <a:lnSpc>
                <a:spcPct val="100000"/>
              </a:lnSpc>
              <a:spcBef>
                <a:spcPts val="100"/>
              </a:spcBef>
            </a:pPr>
            <a:r>
              <a:rPr lang="en-US" sz="1200" dirty="0">
                <a:solidFill>
                  <a:schemeClr val="accent5">
                    <a:lumMod val="75000"/>
                  </a:schemeClr>
                </a:solidFill>
                <a:latin typeface="Aleo" panose="00000500000000000000" pitchFamily="2" charset="0"/>
              </a:rPr>
              <a:t>Note: This is not a legal definition, but rather a way to help understand and identify bullying. For your school’s definition, check the district’s bullying prevention policies. For a legal definition, consult your state’s law on bullying at StopBullying.gov.</a:t>
            </a:r>
            <a:endParaRPr sz="1200" b="1" dirty="0">
              <a:solidFill>
                <a:schemeClr val="accent5">
                  <a:lumMod val="75000"/>
                </a:schemeClr>
              </a:solidFill>
              <a:latin typeface="Aleo" panose="00000500000000000000" pitchFamily="2" charset="0"/>
              <a:cs typeface="Aleo"/>
            </a:endParaRPr>
          </a:p>
        </p:txBody>
      </p:sp>
      <p:sp>
        <p:nvSpPr>
          <p:cNvPr id="5" name="object 5"/>
          <p:cNvSpPr/>
          <p:nvPr/>
        </p:nvSpPr>
        <p:spPr>
          <a:xfrm>
            <a:off x="489085" y="399097"/>
            <a:ext cx="6546850" cy="1125220"/>
          </a:xfrm>
          <a:custGeom>
            <a:avLst/>
            <a:gdLst/>
            <a:ahLst/>
            <a:cxnLst/>
            <a:rect l="l" t="t" r="r" b="b"/>
            <a:pathLst>
              <a:path w="6546850" h="1125220">
                <a:moveTo>
                  <a:pt x="6419723" y="0"/>
                </a:moveTo>
                <a:lnTo>
                  <a:pt x="127000" y="0"/>
                </a:lnTo>
                <a:lnTo>
                  <a:pt x="77688" y="10021"/>
                </a:lnTo>
                <a:lnTo>
                  <a:pt x="37306" y="37306"/>
                </a:lnTo>
                <a:lnTo>
                  <a:pt x="10021" y="77688"/>
                </a:lnTo>
                <a:lnTo>
                  <a:pt x="0" y="127000"/>
                </a:lnTo>
                <a:lnTo>
                  <a:pt x="0" y="997902"/>
                </a:lnTo>
                <a:lnTo>
                  <a:pt x="10021" y="1047214"/>
                </a:lnTo>
                <a:lnTo>
                  <a:pt x="37306" y="1087596"/>
                </a:lnTo>
                <a:lnTo>
                  <a:pt x="77688" y="1114881"/>
                </a:lnTo>
                <a:lnTo>
                  <a:pt x="127000" y="1124902"/>
                </a:lnTo>
                <a:lnTo>
                  <a:pt x="6419723" y="1124902"/>
                </a:lnTo>
                <a:lnTo>
                  <a:pt x="6469034" y="1114881"/>
                </a:lnTo>
                <a:lnTo>
                  <a:pt x="6509416" y="1087596"/>
                </a:lnTo>
                <a:lnTo>
                  <a:pt x="6536701" y="1047214"/>
                </a:lnTo>
                <a:lnTo>
                  <a:pt x="6546723" y="997902"/>
                </a:lnTo>
                <a:lnTo>
                  <a:pt x="6546723" y="127000"/>
                </a:lnTo>
                <a:lnTo>
                  <a:pt x="6536701" y="77688"/>
                </a:lnTo>
                <a:lnTo>
                  <a:pt x="6509416" y="37306"/>
                </a:lnTo>
                <a:lnTo>
                  <a:pt x="6469034" y="10021"/>
                </a:lnTo>
                <a:lnTo>
                  <a:pt x="6419723" y="0"/>
                </a:lnTo>
                <a:close/>
              </a:path>
            </a:pathLst>
          </a:custGeom>
          <a:solidFill>
            <a:srgbClr val="EB6829"/>
          </a:solidFill>
        </p:spPr>
        <p:txBody>
          <a:bodyPr wrap="square" lIns="0" tIns="0" rIns="0" bIns="0" rtlCol="0"/>
          <a:lstStyle/>
          <a:p>
            <a:endParaRPr/>
          </a:p>
        </p:txBody>
      </p:sp>
      <p:sp>
        <p:nvSpPr>
          <p:cNvPr id="6" name="object 6"/>
          <p:cNvSpPr/>
          <p:nvPr/>
        </p:nvSpPr>
        <p:spPr>
          <a:xfrm>
            <a:off x="6604461" y="1140046"/>
            <a:ext cx="296545" cy="236220"/>
          </a:xfrm>
          <a:custGeom>
            <a:avLst/>
            <a:gdLst/>
            <a:ahLst/>
            <a:cxnLst/>
            <a:rect l="l" t="t" r="r" b="b"/>
            <a:pathLst>
              <a:path w="296545" h="236219">
                <a:moveTo>
                  <a:pt x="133983" y="105435"/>
                </a:moveTo>
                <a:lnTo>
                  <a:pt x="72275" y="105435"/>
                </a:lnTo>
                <a:lnTo>
                  <a:pt x="68603" y="115853"/>
                </a:lnTo>
                <a:lnTo>
                  <a:pt x="64369" y="125445"/>
                </a:lnTo>
                <a:lnTo>
                  <a:pt x="35098" y="163131"/>
                </a:lnTo>
                <a:lnTo>
                  <a:pt x="330" y="195999"/>
                </a:lnTo>
                <a:lnTo>
                  <a:pt x="37109" y="236105"/>
                </a:lnTo>
                <a:lnTo>
                  <a:pt x="77076" y="202063"/>
                </a:lnTo>
                <a:lnTo>
                  <a:pt x="108585" y="164630"/>
                </a:lnTo>
                <a:lnTo>
                  <a:pt x="129027" y="125004"/>
                </a:lnTo>
                <a:lnTo>
                  <a:pt x="133983" y="105435"/>
                </a:lnTo>
                <a:close/>
              </a:path>
              <a:path w="296545" h="236219">
                <a:moveTo>
                  <a:pt x="61950" y="0"/>
                </a:moveTo>
                <a:lnTo>
                  <a:pt x="18072" y="17627"/>
                </a:lnTo>
                <a:lnTo>
                  <a:pt x="0" y="61125"/>
                </a:lnTo>
                <a:lnTo>
                  <a:pt x="888" y="71719"/>
                </a:lnTo>
                <a:lnTo>
                  <a:pt x="21581" y="105435"/>
                </a:lnTo>
                <a:lnTo>
                  <a:pt x="47104" y="114172"/>
                </a:lnTo>
                <a:lnTo>
                  <a:pt x="51409" y="114172"/>
                </a:lnTo>
                <a:lnTo>
                  <a:pt x="55664" y="113461"/>
                </a:lnTo>
                <a:lnTo>
                  <a:pt x="64046" y="110655"/>
                </a:lnTo>
                <a:lnTo>
                  <a:pt x="68199" y="108457"/>
                </a:lnTo>
                <a:lnTo>
                  <a:pt x="72275" y="105435"/>
                </a:lnTo>
                <a:lnTo>
                  <a:pt x="133983" y="105434"/>
                </a:lnTo>
                <a:lnTo>
                  <a:pt x="134136" y="104831"/>
                </a:lnTo>
                <a:lnTo>
                  <a:pt x="135839" y="84416"/>
                </a:lnTo>
                <a:lnTo>
                  <a:pt x="135224" y="72334"/>
                </a:lnTo>
                <a:lnTo>
                  <a:pt x="120596" y="31633"/>
                </a:lnTo>
                <a:lnTo>
                  <a:pt x="89693" y="6091"/>
                </a:lnTo>
                <a:lnTo>
                  <a:pt x="71377" y="676"/>
                </a:lnTo>
                <a:lnTo>
                  <a:pt x="61950" y="0"/>
                </a:lnTo>
                <a:close/>
              </a:path>
              <a:path w="296545" h="236219">
                <a:moveTo>
                  <a:pt x="294086" y="105435"/>
                </a:moveTo>
                <a:lnTo>
                  <a:pt x="232219" y="105435"/>
                </a:lnTo>
                <a:lnTo>
                  <a:pt x="228554" y="115853"/>
                </a:lnTo>
                <a:lnTo>
                  <a:pt x="224342" y="125445"/>
                </a:lnTo>
                <a:lnTo>
                  <a:pt x="195149" y="163131"/>
                </a:lnTo>
                <a:lnTo>
                  <a:pt x="160108" y="195999"/>
                </a:lnTo>
                <a:lnTo>
                  <a:pt x="196977" y="236105"/>
                </a:lnTo>
                <a:lnTo>
                  <a:pt x="237039" y="202063"/>
                </a:lnTo>
                <a:lnTo>
                  <a:pt x="268605" y="164630"/>
                </a:lnTo>
                <a:lnTo>
                  <a:pt x="289115" y="125004"/>
                </a:lnTo>
                <a:lnTo>
                  <a:pt x="294086" y="105435"/>
                </a:lnTo>
                <a:close/>
              </a:path>
              <a:path w="296545" h="236219">
                <a:moveTo>
                  <a:pt x="221869" y="0"/>
                </a:moveTo>
                <a:lnTo>
                  <a:pt x="178054" y="17627"/>
                </a:lnTo>
                <a:lnTo>
                  <a:pt x="160108" y="61125"/>
                </a:lnTo>
                <a:lnTo>
                  <a:pt x="160987" y="71719"/>
                </a:lnTo>
                <a:lnTo>
                  <a:pt x="181501" y="105435"/>
                </a:lnTo>
                <a:lnTo>
                  <a:pt x="206997" y="114172"/>
                </a:lnTo>
                <a:lnTo>
                  <a:pt x="211315" y="114172"/>
                </a:lnTo>
                <a:lnTo>
                  <a:pt x="215569" y="113461"/>
                </a:lnTo>
                <a:lnTo>
                  <a:pt x="223977" y="110655"/>
                </a:lnTo>
                <a:lnTo>
                  <a:pt x="228130" y="108457"/>
                </a:lnTo>
                <a:lnTo>
                  <a:pt x="232219" y="105435"/>
                </a:lnTo>
                <a:lnTo>
                  <a:pt x="294087" y="105434"/>
                </a:lnTo>
                <a:lnTo>
                  <a:pt x="294240" y="104831"/>
                </a:lnTo>
                <a:lnTo>
                  <a:pt x="295948" y="84416"/>
                </a:lnTo>
                <a:lnTo>
                  <a:pt x="295331" y="72334"/>
                </a:lnTo>
                <a:lnTo>
                  <a:pt x="280662" y="31633"/>
                </a:lnTo>
                <a:lnTo>
                  <a:pt x="249683" y="6091"/>
                </a:lnTo>
                <a:lnTo>
                  <a:pt x="231327" y="676"/>
                </a:lnTo>
                <a:lnTo>
                  <a:pt x="221869" y="0"/>
                </a:lnTo>
                <a:close/>
              </a:path>
            </a:pathLst>
          </a:custGeom>
          <a:solidFill>
            <a:srgbClr val="FFFFFF"/>
          </a:solidFill>
        </p:spPr>
        <p:txBody>
          <a:bodyPr wrap="square" lIns="0" tIns="0" rIns="0" bIns="0" rtlCol="0"/>
          <a:lstStyle/>
          <a:p>
            <a:endParaRPr/>
          </a:p>
        </p:txBody>
      </p:sp>
      <p:sp>
        <p:nvSpPr>
          <p:cNvPr id="7" name="object 7"/>
          <p:cNvSpPr txBox="1">
            <a:spLocks noGrp="1"/>
          </p:cNvSpPr>
          <p:nvPr>
            <p:ph type="title"/>
          </p:nvPr>
        </p:nvSpPr>
        <p:spPr>
          <a:xfrm>
            <a:off x="1014541" y="654099"/>
            <a:ext cx="4387708" cy="574040"/>
          </a:xfrm>
          <a:prstGeom prst="rect">
            <a:avLst/>
          </a:prstGeom>
        </p:spPr>
        <p:txBody>
          <a:bodyPr vert="horz" wrap="square" lIns="0" tIns="12700" rIns="0" bIns="0" rtlCol="0">
            <a:spAutoFit/>
          </a:bodyPr>
          <a:lstStyle/>
          <a:p>
            <a:pPr marL="12700">
              <a:lnSpc>
                <a:spcPct val="100000"/>
              </a:lnSpc>
              <a:spcBef>
                <a:spcPts val="100"/>
              </a:spcBef>
            </a:pPr>
            <a:r>
              <a:rPr dirty="0"/>
              <a:t>What Is</a:t>
            </a:r>
            <a:r>
              <a:rPr spc="-90" dirty="0"/>
              <a:t> </a:t>
            </a:r>
            <a:r>
              <a:rPr dirty="0"/>
              <a:t>Bullying?</a:t>
            </a:r>
          </a:p>
        </p:txBody>
      </p:sp>
      <p:sp>
        <p:nvSpPr>
          <p:cNvPr id="8" name="object 8"/>
          <p:cNvSpPr txBox="1"/>
          <p:nvPr/>
        </p:nvSpPr>
        <p:spPr>
          <a:xfrm>
            <a:off x="360350" y="1655734"/>
            <a:ext cx="6421450" cy="3459922"/>
          </a:xfrm>
          <a:prstGeom prst="rect">
            <a:avLst/>
          </a:prstGeom>
        </p:spPr>
        <p:txBody>
          <a:bodyPr vert="horz" wrap="square" lIns="0" tIns="12700" rIns="0" bIns="0" rtlCol="0">
            <a:spAutoFit/>
          </a:bodyPr>
          <a:lstStyle/>
          <a:p>
            <a:pPr marL="12700" marR="5080">
              <a:lnSpc>
                <a:spcPct val="100000"/>
              </a:lnSpc>
              <a:spcBef>
                <a:spcPts val="100"/>
              </a:spcBef>
            </a:pPr>
            <a:r>
              <a:rPr sz="1400" b="1" dirty="0">
                <a:solidFill>
                  <a:schemeClr val="accent5">
                    <a:lumMod val="75000"/>
                  </a:schemeClr>
                </a:solidFill>
                <a:latin typeface="Aleo"/>
                <a:cs typeface="Aleo"/>
              </a:rPr>
              <a:t>A lot of </a:t>
            </a:r>
            <a:r>
              <a:rPr sz="1400" b="1" spc="0" dirty="0">
                <a:solidFill>
                  <a:schemeClr val="accent5">
                    <a:lumMod val="75000"/>
                  </a:schemeClr>
                </a:solidFill>
                <a:latin typeface="Aleo"/>
                <a:cs typeface="Aleo"/>
              </a:rPr>
              <a:t>teens describe </a:t>
            </a:r>
            <a:r>
              <a:rPr sz="1400" b="1" dirty="0">
                <a:solidFill>
                  <a:schemeClr val="accent5">
                    <a:lumMod val="75000"/>
                  </a:schemeClr>
                </a:solidFill>
                <a:latin typeface="Aleo"/>
                <a:cs typeface="Aleo"/>
              </a:rPr>
              <a:t>bullying as, </a:t>
            </a:r>
            <a:r>
              <a:rPr sz="1400" b="1" spc="0" dirty="0">
                <a:solidFill>
                  <a:schemeClr val="accent5">
                    <a:lumMod val="75000"/>
                  </a:schemeClr>
                </a:solidFill>
                <a:latin typeface="Aleo"/>
                <a:cs typeface="Aleo"/>
              </a:rPr>
              <a:t>"When someone </a:t>
            </a:r>
            <a:r>
              <a:rPr sz="1400" b="1" dirty="0">
                <a:solidFill>
                  <a:schemeClr val="accent5">
                    <a:lumMod val="75000"/>
                  </a:schemeClr>
                </a:solidFill>
                <a:latin typeface="Aleo"/>
                <a:cs typeface="Aleo"/>
              </a:rPr>
              <a:t>tries to </a:t>
            </a:r>
            <a:r>
              <a:rPr sz="1400" b="1" spc="-10" dirty="0">
                <a:solidFill>
                  <a:schemeClr val="accent5">
                    <a:lumMod val="75000"/>
                  </a:schemeClr>
                </a:solidFill>
                <a:latin typeface="Aleo"/>
                <a:cs typeface="Aleo"/>
              </a:rPr>
              <a:t>make you </a:t>
            </a:r>
            <a:r>
              <a:rPr sz="1400" b="1" spc="0" dirty="0">
                <a:solidFill>
                  <a:schemeClr val="accent5">
                    <a:lumMod val="75000"/>
                  </a:schemeClr>
                </a:solidFill>
                <a:latin typeface="Aleo"/>
                <a:cs typeface="Aleo"/>
              </a:rPr>
              <a:t>feel </a:t>
            </a:r>
            <a:r>
              <a:rPr sz="1400" b="1" dirty="0">
                <a:solidFill>
                  <a:schemeClr val="accent5">
                    <a:lumMod val="75000"/>
                  </a:schemeClr>
                </a:solidFill>
                <a:latin typeface="Aleo"/>
                <a:cs typeface="Aleo"/>
              </a:rPr>
              <a:t>less </a:t>
            </a:r>
            <a:r>
              <a:rPr sz="1400" b="1" spc="-10" dirty="0">
                <a:solidFill>
                  <a:schemeClr val="accent5">
                    <a:lumMod val="75000"/>
                  </a:schemeClr>
                </a:solidFill>
                <a:latin typeface="Aleo"/>
                <a:cs typeface="Aleo"/>
              </a:rPr>
              <a:t>about </a:t>
            </a:r>
            <a:r>
              <a:rPr sz="1400" b="1" dirty="0">
                <a:solidFill>
                  <a:schemeClr val="accent5">
                    <a:lumMod val="75000"/>
                  </a:schemeClr>
                </a:solidFill>
                <a:latin typeface="Aleo"/>
                <a:cs typeface="Aleo"/>
              </a:rPr>
              <a:t>who </a:t>
            </a:r>
            <a:r>
              <a:rPr sz="1400" b="1" spc="-10" dirty="0">
                <a:solidFill>
                  <a:schemeClr val="accent5">
                    <a:lumMod val="75000"/>
                  </a:schemeClr>
                </a:solidFill>
                <a:latin typeface="Aleo"/>
                <a:cs typeface="Aleo"/>
              </a:rPr>
              <a:t>you are </a:t>
            </a:r>
            <a:r>
              <a:rPr sz="1400" b="1" dirty="0">
                <a:solidFill>
                  <a:schemeClr val="accent5">
                    <a:lumMod val="75000"/>
                  </a:schemeClr>
                </a:solidFill>
                <a:latin typeface="Aleo"/>
                <a:cs typeface="Aleo"/>
              </a:rPr>
              <a:t>as</a:t>
            </a:r>
            <a:r>
              <a:rPr lang="en-US" sz="1400" b="1" dirty="0">
                <a:solidFill>
                  <a:schemeClr val="accent5">
                    <a:lumMod val="75000"/>
                  </a:schemeClr>
                </a:solidFill>
                <a:latin typeface="Aleo"/>
                <a:cs typeface="Aleo"/>
              </a:rPr>
              <a:t> </a:t>
            </a:r>
            <a:r>
              <a:rPr sz="1400" b="1" dirty="0">
                <a:solidFill>
                  <a:schemeClr val="accent5">
                    <a:lumMod val="75000"/>
                  </a:schemeClr>
                </a:solidFill>
                <a:latin typeface="Aleo"/>
                <a:cs typeface="Aleo"/>
              </a:rPr>
              <a:t>a </a:t>
            </a:r>
            <a:r>
              <a:rPr sz="1400" b="1" spc="0" dirty="0">
                <a:solidFill>
                  <a:schemeClr val="accent5">
                    <a:lumMod val="75000"/>
                  </a:schemeClr>
                </a:solidFill>
                <a:latin typeface="Aleo"/>
                <a:cs typeface="Aleo"/>
              </a:rPr>
              <a:t>person, </a:t>
            </a:r>
            <a:r>
              <a:rPr sz="1400" b="1" dirty="0">
                <a:solidFill>
                  <a:schemeClr val="accent5">
                    <a:lumMod val="75000"/>
                  </a:schemeClr>
                </a:solidFill>
                <a:latin typeface="Aleo"/>
                <a:cs typeface="Aleo"/>
              </a:rPr>
              <a:t>and </a:t>
            </a:r>
            <a:r>
              <a:rPr sz="1400" b="1" spc="-10" dirty="0">
                <a:solidFill>
                  <a:schemeClr val="accent5">
                    <a:lumMod val="75000"/>
                  </a:schemeClr>
                </a:solidFill>
                <a:latin typeface="Aleo"/>
                <a:cs typeface="Aleo"/>
              </a:rPr>
              <a:t>you </a:t>
            </a:r>
            <a:r>
              <a:rPr sz="1400" b="1" spc="-15" dirty="0">
                <a:solidFill>
                  <a:schemeClr val="accent5">
                    <a:lumMod val="75000"/>
                  </a:schemeClr>
                </a:solidFill>
                <a:latin typeface="Aleo"/>
                <a:cs typeface="Aleo"/>
              </a:rPr>
              <a:t>aren’t </a:t>
            </a:r>
            <a:r>
              <a:rPr sz="1400" b="1" spc="-10" dirty="0">
                <a:solidFill>
                  <a:schemeClr val="accent5">
                    <a:lumMod val="75000"/>
                  </a:schemeClr>
                </a:solidFill>
                <a:latin typeface="Aleo"/>
                <a:cs typeface="Aleo"/>
              </a:rPr>
              <a:t>able </a:t>
            </a:r>
            <a:r>
              <a:rPr sz="1400" b="1" dirty="0">
                <a:solidFill>
                  <a:schemeClr val="accent5">
                    <a:lumMod val="75000"/>
                  </a:schemeClr>
                </a:solidFill>
                <a:latin typeface="Aleo"/>
                <a:cs typeface="Aleo"/>
              </a:rPr>
              <a:t>to </a:t>
            </a:r>
            <a:r>
              <a:rPr sz="1400" b="1" spc="-10" dirty="0">
                <a:solidFill>
                  <a:schemeClr val="accent5">
                    <a:lumMod val="75000"/>
                  </a:schemeClr>
                </a:solidFill>
                <a:latin typeface="Aleo"/>
                <a:cs typeface="Aleo"/>
              </a:rPr>
              <a:t>make </a:t>
            </a:r>
            <a:r>
              <a:rPr sz="1400" b="1" dirty="0">
                <a:solidFill>
                  <a:schemeClr val="accent5">
                    <a:lumMod val="75000"/>
                  </a:schemeClr>
                </a:solidFill>
                <a:latin typeface="Aleo"/>
                <a:cs typeface="Aleo"/>
              </a:rPr>
              <a:t>it</a:t>
            </a:r>
            <a:r>
              <a:rPr sz="1400" b="1" spc="35" dirty="0">
                <a:solidFill>
                  <a:schemeClr val="accent5">
                    <a:lumMod val="75000"/>
                  </a:schemeClr>
                </a:solidFill>
                <a:latin typeface="Aleo"/>
                <a:cs typeface="Aleo"/>
              </a:rPr>
              <a:t> </a:t>
            </a:r>
            <a:r>
              <a:rPr sz="1400" b="1" spc="-25" dirty="0">
                <a:solidFill>
                  <a:schemeClr val="accent5">
                    <a:lumMod val="75000"/>
                  </a:schemeClr>
                </a:solidFill>
                <a:latin typeface="Aleo"/>
                <a:cs typeface="Aleo"/>
              </a:rPr>
              <a:t>stop.”</a:t>
            </a:r>
            <a:endParaRPr sz="1400" b="1" dirty="0">
              <a:solidFill>
                <a:schemeClr val="accent5">
                  <a:lumMod val="75000"/>
                </a:schemeClr>
              </a:solidFill>
              <a:latin typeface="Aleo"/>
              <a:cs typeface="Aleo"/>
            </a:endParaRPr>
          </a:p>
          <a:p>
            <a:pPr>
              <a:lnSpc>
                <a:spcPct val="100000"/>
              </a:lnSpc>
            </a:pPr>
            <a:endParaRPr sz="1400" dirty="0">
              <a:solidFill>
                <a:schemeClr val="accent5">
                  <a:lumMod val="75000"/>
                </a:schemeClr>
              </a:solidFill>
              <a:latin typeface="Times New Roman"/>
              <a:cs typeface="Times New Roman"/>
            </a:endParaRPr>
          </a:p>
          <a:p>
            <a:pPr marL="12700" marR="122555">
              <a:lnSpc>
                <a:spcPct val="100000"/>
              </a:lnSpc>
            </a:pPr>
            <a:r>
              <a:rPr lang="en-US" sz="1400" dirty="0">
                <a:solidFill>
                  <a:schemeClr val="accent5">
                    <a:lumMod val="75000"/>
                  </a:schemeClr>
                </a:solidFill>
                <a:latin typeface="Aleo"/>
                <a:cs typeface="Aleo"/>
              </a:rPr>
              <a:t>Bullying is more than disagreements, differences of opinion, or conflicts that occur between friends and classmates. </a:t>
            </a:r>
            <a:endParaRPr sz="1400" dirty="0">
              <a:solidFill>
                <a:schemeClr val="accent5">
                  <a:lumMod val="75000"/>
                </a:schemeClr>
              </a:solidFill>
              <a:latin typeface="Aleo"/>
              <a:cs typeface="Aleo"/>
            </a:endParaRPr>
          </a:p>
          <a:p>
            <a:pPr>
              <a:lnSpc>
                <a:spcPct val="100000"/>
              </a:lnSpc>
              <a:spcBef>
                <a:spcPts val="15"/>
              </a:spcBef>
            </a:pPr>
            <a:endParaRPr sz="1400" dirty="0">
              <a:solidFill>
                <a:schemeClr val="accent5">
                  <a:lumMod val="75000"/>
                </a:schemeClr>
              </a:solidFill>
              <a:latin typeface="Times New Roman"/>
              <a:cs typeface="Times New Roman"/>
            </a:endParaRPr>
          </a:p>
          <a:p>
            <a:pPr marL="12700">
              <a:lnSpc>
                <a:spcPct val="100000"/>
              </a:lnSpc>
            </a:pPr>
            <a:r>
              <a:rPr lang="en-US" sz="1400" dirty="0">
                <a:solidFill>
                  <a:schemeClr val="accent5">
                    <a:lumMod val="75000"/>
                  </a:schemeClr>
                </a:solidFill>
                <a:latin typeface="Aleo" panose="00000500000000000000" pitchFamily="2" charset="0"/>
              </a:rPr>
              <a:t>Bullying definitions typically include: </a:t>
            </a:r>
          </a:p>
          <a:p>
            <a:pPr marL="12700">
              <a:lnSpc>
                <a:spcPct val="100000"/>
              </a:lnSpc>
            </a:pPr>
            <a:r>
              <a:rPr lang="en-US" sz="1400" dirty="0">
                <a:solidFill>
                  <a:schemeClr val="accent5">
                    <a:lumMod val="75000"/>
                  </a:schemeClr>
                </a:solidFill>
                <a:latin typeface="Aleo" panose="00000500000000000000" pitchFamily="2" charset="0"/>
              </a:rPr>
              <a:t>• The target is being hurt or harmed by unwanted words or behavior </a:t>
            </a:r>
          </a:p>
          <a:p>
            <a:pPr marL="12700">
              <a:lnSpc>
                <a:spcPct val="100000"/>
              </a:lnSpc>
            </a:pPr>
            <a:r>
              <a:rPr lang="en-US" sz="1400" dirty="0">
                <a:solidFill>
                  <a:schemeClr val="accent5">
                    <a:lumMod val="75000"/>
                  </a:schemeClr>
                </a:solidFill>
                <a:latin typeface="Aleo" panose="00000500000000000000" pitchFamily="2" charset="0"/>
              </a:rPr>
              <a:t>• The hurtful behavior is repeated or there is a concern that it will be repeated </a:t>
            </a:r>
          </a:p>
          <a:p>
            <a:pPr marL="12700">
              <a:lnSpc>
                <a:spcPct val="100000"/>
              </a:lnSpc>
            </a:pPr>
            <a:r>
              <a:rPr lang="en-US" sz="1400" dirty="0">
                <a:solidFill>
                  <a:schemeClr val="accent5">
                    <a:lumMod val="75000"/>
                  </a:schemeClr>
                </a:solidFill>
                <a:latin typeface="Aleo" panose="00000500000000000000" pitchFamily="2" charset="0"/>
              </a:rPr>
              <a:t>• The target being hurt has a hard time stopping or preventing the unwanted behavior </a:t>
            </a:r>
          </a:p>
          <a:p>
            <a:pPr marL="12700">
              <a:lnSpc>
                <a:spcPct val="100000"/>
              </a:lnSpc>
            </a:pPr>
            <a:r>
              <a:rPr lang="en-US" sz="1400" dirty="0">
                <a:solidFill>
                  <a:schemeClr val="accent5">
                    <a:lumMod val="75000"/>
                  </a:schemeClr>
                </a:solidFill>
                <a:latin typeface="Aleo" panose="00000500000000000000" pitchFamily="2" charset="0"/>
              </a:rPr>
              <a:t>• The hurtful behavior is carried out by those who have more (real or perceived) power, which is used to control or harm others. </a:t>
            </a:r>
          </a:p>
          <a:p>
            <a:pPr marL="280988">
              <a:lnSpc>
                <a:spcPct val="100000"/>
              </a:lnSpc>
            </a:pPr>
            <a:r>
              <a:rPr lang="en-US" sz="1400" i="1" dirty="0">
                <a:solidFill>
                  <a:schemeClr val="accent5">
                    <a:lumMod val="75000"/>
                  </a:schemeClr>
                </a:solidFill>
                <a:latin typeface="Aleo" panose="00000500000000000000" pitchFamily="2" charset="0"/>
              </a:rPr>
              <a:t>Power can mean students who are older, are physically stronger, have access to embarrassing information, have more social status, or are part of a group that is singling out an individual.</a:t>
            </a:r>
            <a:endParaRPr sz="1400" i="1" dirty="0">
              <a:solidFill>
                <a:schemeClr val="accent5">
                  <a:lumMod val="75000"/>
                </a:schemeClr>
              </a:solidFill>
              <a:latin typeface="Aleo" panose="00000500000000000000" pitchFamily="2" charset="0"/>
              <a:cs typeface="Aleo"/>
            </a:endParaRPr>
          </a:p>
        </p:txBody>
      </p:sp>
      <p:sp>
        <p:nvSpPr>
          <p:cNvPr id="9" name="object 9"/>
          <p:cNvSpPr/>
          <p:nvPr/>
        </p:nvSpPr>
        <p:spPr>
          <a:xfrm>
            <a:off x="6865926" y="1946349"/>
            <a:ext cx="2776550" cy="386622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0" y="6781927"/>
            <a:ext cx="10058400" cy="990600"/>
          </a:xfrm>
          <a:custGeom>
            <a:avLst/>
            <a:gdLst/>
            <a:ahLst/>
            <a:cxnLst/>
            <a:rect l="l" t="t" r="r" b="b"/>
            <a:pathLst>
              <a:path w="10058400" h="990600">
                <a:moveTo>
                  <a:pt x="0" y="990473"/>
                </a:moveTo>
                <a:lnTo>
                  <a:pt x="10058400" y="990473"/>
                </a:lnTo>
                <a:lnTo>
                  <a:pt x="10058400" y="0"/>
                </a:lnTo>
                <a:lnTo>
                  <a:pt x="0" y="0"/>
                </a:lnTo>
                <a:lnTo>
                  <a:pt x="0" y="990473"/>
                </a:lnTo>
                <a:close/>
              </a:path>
            </a:pathLst>
          </a:custGeom>
          <a:solidFill>
            <a:srgbClr val="F19628"/>
          </a:solidFill>
        </p:spPr>
        <p:txBody>
          <a:bodyPr wrap="square" lIns="0" tIns="0" rIns="0" bIns="0" rtlCol="0"/>
          <a:lstStyle/>
          <a:p>
            <a:endParaRPr/>
          </a:p>
        </p:txBody>
      </p:sp>
      <p:sp>
        <p:nvSpPr>
          <p:cNvPr id="11" name="object 11"/>
          <p:cNvSpPr/>
          <p:nvPr/>
        </p:nvSpPr>
        <p:spPr>
          <a:xfrm>
            <a:off x="489333" y="6905233"/>
            <a:ext cx="1436229" cy="562658"/>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9401447" y="7171301"/>
            <a:ext cx="297180" cy="297180"/>
          </a:xfrm>
          <a:custGeom>
            <a:avLst/>
            <a:gdLst/>
            <a:ahLst/>
            <a:cxnLst/>
            <a:rect l="l" t="t" r="r" b="b"/>
            <a:pathLst>
              <a:path w="297179" h="297179">
                <a:moveTo>
                  <a:pt x="148297" y="0"/>
                </a:moveTo>
                <a:lnTo>
                  <a:pt x="101424" y="7560"/>
                </a:lnTo>
                <a:lnTo>
                  <a:pt x="60715" y="28612"/>
                </a:lnTo>
                <a:lnTo>
                  <a:pt x="28612" y="60715"/>
                </a:lnTo>
                <a:lnTo>
                  <a:pt x="7560" y="101424"/>
                </a:lnTo>
                <a:lnTo>
                  <a:pt x="0" y="148297"/>
                </a:lnTo>
                <a:lnTo>
                  <a:pt x="7560" y="195171"/>
                </a:lnTo>
                <a:lnTo>
                  <a:pt x="28612" y="235880"/>
                </a:lnTo>
                <a:lnTo>
                  <a:pt x="60715" y="267982"/>
                </a:lnTo>
                <a:lnTo>
                  <a:pt x="101424" y="289035"/>
                </a:lnTo>
                <a:lnTo>
                  <a:pt x="148297" y="296595"/>
                </a:lnTo>
                <a:lnTo>
                  <a:pt x="195171" y="289035"/>
                </a:lnTo>
                <a:lnTo>
                  <a:pt x="235880" y="267982"/>
                </a:lnTo>
                <a:lnTo>
                  <a:pt x="267982" y="235880"/>
                </a:lnTo>
                <a:lnTo>
                  <a:pt x="289035" y="195171"/>
                </a:lnTo>
                <a:lnTo>
                  <a:pt x="296595" y="148297"/>
                </a:lnTo>
                <a:lnTo>
                  <a:pt x="289035" y="101424"/>
                </a:lnTo>
                <a:lnTo>
                  <a:pt x="267982" y="60715"/>
                </a:lnTo>
                <a:lnTo>
                  <a:pt x="235880" y="28612"/>
                </a:lnTo>
                <a:lnTo>
                  <a:pt x="195171" y="7560"/>
                </a:lnTo>
                <a:lnTo>
                  <a:pt x="148297" y="0"/>
                </a:lnTo>
                <a:close/>
              </a:path>
            </a:pathLst>
          </a:custGeom>
          <a:solidFill>
            <a:srgbClr val="FFFFFF"/>
          </a:solidFill>
        </p:spPr>
        <p:txBody>
          <a:bodyPr wrap="square" lIns="0" tIns="0" rIns="0" bIns="0" rtlCol="0"/>
          <a:lstStyle/>
          <a:p>
            <a:endParaRPr/>
          </a:p>
        </p:txBody>
      </p:sp>
      <p:sp>
        <p:nvSpPr>
          <p:cNvPr id="13" name="object 13"/>
          <p:cNvSpPr/>
          <p:nvPr/>
        </p:nvSpPr>
        <p:spPr>
          <a:xfrm>
            <a:off x="0" y="6494030"/>
            <a:ext cx="10058400" cy="288290"/>
          </a:xfrm>
          <a:custGeom>
            <a:avLst/>
            <a:gdLst/>
            <a:ahLst/>
            <a:cxnLst/>
            <a:rect l="l" t="t" r="r" b="b"/>
            <a:pathLst>
              <a:path w="10058400" h="288290">
                <a:moveTo>
                  <a:pt x="10058400" y="287896"/>
                </a:moveTo>
                <a:lnTo>
                  <a:pt x="0" y="287896"/>
                </a:lnTo>
                <a:lnTo>
                  <a:pt x="0" y="0"/>
                </a:lnTo>
                <a:lnTo>
                  <a:pt x="10058400" y="0"/>
                </a:lnTo>
                <a:lnTo>
                  <a:pt x="10058400" y="287896"/>
                </a:lnTo>
                <a:close/>
              </a:path>
            </a:pathLst>
          </a:custGeom>
          <a:solidFill>
            <a:srgbClr val="DC7F29"/>
          </a:solidFill>
        </p:spPr>
        <p:txBody>
          <a:bodyPr wrap="square" lIns="0" tIns="0" rIns="0" bIns="0" rtlCol="0"/>
          <a:lstStyle/>
          <a:p>
            <a:endParaRPr/>
          </a:p>
        </p:txBody>
      </p:sp>
      <p:sp>
        <p:nvSpPr>
          <p:cNvPr id="14" name="object 14"/>
          <p:cNvSpPr/>
          <p:nvPr/>
        </p:nvSpPr>
        <p:spPr>
          <a:xfrm>
            <a:off x="157907" y="221173"/>
            <a:ext cx="754380" cy="754380"/>
          </a:xfrm>
          <a:custGeom>
            <a:avLst/>
            <a:gdLst/>
            <a:ahLst/>
            <a:cxnLst/>
            <a:rect l="l" t="t" r="r" b="b"/>
            <a:pathLst>
              <a:path w="754380" h="754380">
                <a:moveTo>
                  <a:pt x="376897" y="0"/>
                </a:moveTo>
                <a:lnTo>
                  <a:pt x="329621" y="2936"/>
                </a:lnTo>
                <a:lnTo>
                  <a:pt x="284096" y="11510"/>
                </a:lnTo>
                <a:lnTo>
                  <a:pt x="240677" y="25369"/>
                </a:lnTo>
                <a:lnTo>
                  <a:pt x="199717" y="44159"/>
                </a:lnTo>
                <a:lnTo>
                  <a:pt x="161568" y="67528"/>
                </a:lnTo>
                <a:lnTo>
                  <a:pt x="126585" y="95121"/>
                </a:lnTo>
                <a:lnTo>
                  <a:pt x="95121" y="126585"/>
                </a:lnTo>
                <a:lnTo>
                  <a:pt x="67528" y="161568"/>
                </a:lnTo>
                <a:lnTo>
                  <a:pt x="44159" y="199717"/>
                </a:lnTo>
                <a:lnTo>
                  <a:pt x="25369" y="240677"/>
                </a:lnTo>
                <a:lnTo>
                  <a:pt x="11510" y="284096"/>
                </a:lnTo>
                <a:lnTo>
                  <a:pt x="2936" y="329621"/>
                </a:lnTo>
                <a:lnTo>
                  <a:pt x="0" y="376897"/>
                </a:lnTo>
                <a:lnTo>
                  <a:pt x="2936" y="424174"/>
                </a:lnTo>
                <a:lnTo>
                  <a:pt x="11510" y="469699"/>
                </a:lnTo>
                <a:lnTo>
                  <a:pt x="25369" y="513118"/>
                </a:lnTo>
                <a:lnTo>
                  <a:pt x="44159" y="554078"/>
                </a:lnTo>
                <a:lnTo>
                  <a:pt x="67528" y="592226"/>
                </a:lnTo>
                <a:lnTo>
                  <a:pt x="95121" y="627210"/>
                </a:lnTo>
                <a:lnTo>
                  <a:pt x="126585" y="658674"/>
                </a:lnTo>
                <a:lnTo>
                  <a:pt x="161568" y="686267"/>
                </a:lnTo>
                <a:lnTo>
                  <a:pt x="199717" y="709635"/>
                </a:lnTo>
                <a:lnTo>
                  <a:pt x="240677" y="728426"/>
                </a:lnTo>
                <a:lnTo>
                  <a:pt x="284096" y="742284"/>
                </a:lnTo>
                <a:lnTo>
                  <a:pt x="329621" y="750859"/>
                </a:lnTo>
                <a:lnTo>
                  <a:pt x="376897" y="753795"/>
                </a:lnTo>
                <a:lnTo>
                  <a:pt x="424174" y="750859"/>
                </a:lnTo>
                <a:lnTo>
                  <a:pt x="469699" y="742284"/>
                </a:lnTo>
                <a:lnTo>
                  <a:pt x="513118" y="728426"/>
                </a:lnTo>
                <a:lnTo>
                  <a:pt x="554078" y="709635"/>
                </a:lnTo>
                <a:lnTo>
                  <a:pt x="592226" y="686267"/>
                </a:lnTo>
                <a:lnTo>
                  <a:pt x="627210" y="658674"/>
                </a:lnTo>
                <a:lnTo>
                  <a:pt x="658674" y="627210"/>
                </a:lnTo>
                <a:lnTo>
                  <a:pt x="686267" y="592226"/>
                </a:lnTo>
                <a:lnTo>
                  <a:pt x="709635" y="554078"/>
                </a:lnTo>
                <a:lnTo>
                  <a:pt x="728426" y="513118"/>
                </a:lnTo>
                <a:lnTo>
                  <a:pt x="742284" y="469699"/>
                </a:lnTo>
                <a:lnTo>
                  <a:pt x="750859" y="424174"/>
                </a:lnTo>
                <a:lnTo>
                  <a:pt x="753795" y="376897"/>
                </a:lnTo>
                <a:lnTo>
                  <a:pt x="750859" y="329621"/>
                </a:lnTo>
                <a:lnTo>
                  <a:pt x="742284" y="284096"/>
                </a:lnTo>
                <a:lnTo>
                  <a:pt x="728426" y="240677"/>
                </a:lnTo>
                <a:lnTo>
                  <a:pt x="709635" y="199717"/>
                </a:lnTo>
                <a:lnTo>
                  <a:pt x="686267" y="161568"/>
                </a:lnTo>
                <a:lnTo>
                  <a:pt x="658674" y="126585"/>
                </a:lnTo>
                <a:lnTo>
                  <a:pt x="627210" y="95121"/>
                </a:lnTo>
                <a:lnTo>
                  <a:pt x="592226" y="67528"/>
                </a:lnTo>
                <a:lnTo>
                  <a:pt x="554078" y="44159"/>
                </a:lnTo>
                <a:lnTo>
                  <a:pt x="513118" y="25369"/>
                </a:lnTo>
                <a:lnTo>
                  <a:pt x="469699" y="11510"/>
                </a:lnTo>
                <a:lnTo>
                  <a:pt x="424174" y="2936"/>
                </a:lnTo>
                <a:lnTo>
                  <a:pt x="376897" y="0"/>
                </a:lnTo>
                <a:close/>
              </a:path>
            </a:pathLst>
          </a:custGeom>
          <a:solidFill>
            <a:srgbClr val="5CCAE8"/>
          </a:solidFill>
        </p:spPr>
        <p:txBody>
          <a:bodyPr wrap="square" lIns="0" tIns="0" rIns="0" bIns="0" rtlCol="0"/>
          <a:lstStyle/>
          <a:p>
            <a:endParaRPr/>
          </a:p>
        </p:txBody>
      </p:sp>
      <p:sp>
        <p:nvSpPr>
          <p:cNvPr id="15" name="object 15"/>
          <p:cNvSpPr/>
          <p:nvPr/>
        </p:nvSpPr>
        <p:spPr>
          <a:xfrm>
            <a:off x="386831" y="480016"/>
            <a:ext cx="296545" cy="236220"/>
          </a:xfrm>
          <a:custGeom>
            <a:avLst/>
            <a:gdLst/>
            <a:ahLst/>
            <a:cxnLst/>
            <a:rect l="l" t="t" r="r" b="b"/>
            <a:pathLst>
              <a:path w="296545" h="236220">
                <a:moveTo>
                  <a:pt x="258838" y="0"/>
                </a:moveTo>
                <a:lnTo>
                  <a:pt x="218871" y="34042"/>
                </a:lnTo>
                <a:lnTo>
                  <a:pt x="187363" y="71475"/>
                </a:lnTo>
                <a:lnTo>
                  <a:pt x="166920" y="111101"/>
                </a:lnTo>
                <a:lnTo>
                  <a:pt x="160108" y="151688"/>
                </a:lnTo>
                <a:lnTo>
                  <a:pt x="160723" y="163771"/>
                </a:lnTo>
                <a:lnTo>
                  <a:pt x="175351" y="204471"/>
                </a:lnTo>
                <a:lnTo>
                  <a:pt x="206254" y="230013"/>
                </a:lnTo>
                <a:lnTo>
                  <a:pt x="233997" y="236105"/>
                </a:lnTo>
                <a:lnTo>
                  <a:pt x="246418" y="235005"/>
                </a:lnTo>
                <a:lnTo>
                  <a:pt x="285784" y="209152"/>
                </a:lnTo>
                <a:lnTo>
                  <a:pt x="295948" y="174980"/>
                </a:lnTo>
                <a:lnTo>
                  <a:pt x="295060" y="164386"/>
                </a:lnTo>
                <a:lnTo>
                  <a:pt x="274366" y="130670"/>
                </a:lnTo>
                <a:lnTo>
                  <a:pt x="223672" y="130670"/>
                </a:lnTo>
                <a:lnTo>
                  <a:pt x="227344" y="120252"/>
                </a:lnTo>
                <a:lnTo>
                  <a:pt x="249335" y="84951"/>
                </a:lnTo>
                <a:lnTo>
                  <a:pt x="295617" y="40106"/>
                </a:lnTo>
                <a:lnTo>
                  <a:pt x="258838" y="0"/>
                </a:lnTo>
                <a:close/>
              </a:path>
              <a:path w="296545" h="236220">
                <a:moveTo>
                  <a:pt x="248843" y="121932"/>
                </a:moveTo>
                <a:lnTo>
                  <a:pt x="244538" y="121932"/>
                </a:lnTo>
                <a:lnTo>
                  <a:pt x="240284" y="122643"/>
                </a:lnTo>
                <a:lnTo>
                  <a:pt x="231902" y="125450"/>
                </a:lnTo>
                <a:lnTo>
                  <a:pt x="227749" y="127647"/>
                </a:lnTo>
                <a:lnTo>
                  <a:pt x="223672" y="130670"/>
                </a:lnTo>
                <a:lnTo>
                  <a:pt x="274366" y="130670"/>
                </a:lnTo>
                <a:lnTo>
                  <a:pt x="266420" y="125817"/>
                </a:lnTo>
                <a:lnTo>
                  <a:pt x="257910" y="122904"/>
                </a:lnTo>
                <a:lnTo>
                  <a:pt x="248843" y="121932"/>
                </a:lnTo>
                <a:close/>
              </a:path>
              <a:path w="296545" h="236220">
                <a:moveTo>
                  <a:pt x="98971" y="0"/>
                </a:moveTo>
                <a:lnTo>
                  <a:pt x="58908" y="34042"/>
                </a:lnTo>
                <a:lnTo>
                  <a:pt x="27343" y="71475"/>
                </a:lnTo>
                <a:lnTo>
                  <a:pt x="6837" y="111101"/>
                </a:lnTo>
                <a:lnTo>
                  <a:pt x="0" y="151688"/>
                </a:lnTo>
                <a:lnTo>
                  <a:pt x="616" y="163771"/>
                </a:lnTo>
                <a:lnTo>
                  <a:pt x="15285" y="204471"/>
                </a:lnTo>
                <a:lnTo>
                  <a:pt x="46264" y="230013"/>
                </a:lnTo>
                <a:lnTo>
                  <a:pt x="74079" y="236105"/>
                </a:lnTo>
                <a:lnTo>
                  <a:pt x="86518" y="235005"/>
                </a:lnTo>
                <a:lnTo>
                  <a:pt x="125750" y="209152"/>
                </a:lnTo>
                <a:lnTo>
                  <a:pt x="135839" y="174980"/>
                </a:lnTo>
                <a:lnTo>
                  <a:pt x="134960" y="164386"/>
                </a:lnTo>
                <a:lnTo>
                  <a:pt x="114447" y="130670"/>
                </a:lnTo>
                <a:lnTo>
                  <a:pt x="63728" y="130670"/>
                </a:lnTo>
                <a:lnTo>
                  <a:pt x="67393" y="120252"/>
                </a:lnTo>
                <a:lnTo>
                  <a:pt x="89245" y="84951"/>
                </a:lnTo>
                <a:lnTo>
                  <a:pt x="116329" y="58025"/>
                </a:lnTo>
                <a:lnTo>
                  <a:pt x="135839" y="40106"/>
                </a:lnTo>
                <a:lnTo>
                  <a:pt x="98971" y="0"/>
                </a:lnTo>
                <a:close/>
              </a:path>
              <a:path w="296545" h="236220">
                <a:moveTo>
                  <a:pt x="88950" y="121932"/>
                </a:moveTo>
                <a:lnTo>
                  <a:pt x="84632" y="121932"/>
                </a:lnTo>
                <a:lnTo>
                  <a:pt x="80378" y="122643"/>
                </a:lnTo>
                <a:lnTo>
                  <a:pt x="71970" y="125450"/>
                </a:lnTo>
                <a:lnTo>
                  <a:pt x="67818" y="127647"/>
                </a:lnTo>
                <a:lnTo>
                  <a:pt x="63728" y="130670"/>
                </a:lnTo>
                <a:lnTo>
                  <a:pt x="114447" y="130670"/>
                </a:lnTo>
                <a:lnTo>
                  <a:pt x="106532" y="125817"/>
                </a:lnTo>
                <a:lnTo>
                  <a:pt x="98032" y="122904"/>
                </a:lnTo>
                <a:lnTo>
                  <a:pt x="88950" y="121932"/>
                </a:lnTo>
                <a:close/>
              </a:path>
            </a:pathLst>
          </a:custGeom>
          <a:solidFill>
            <a:srgbClr val="FFFFFF"/>
          </a:solidFill>
        </p:spPr>
        <p:txBody>
          <a:bodyPr wrap="square" lIns="0" tIns="0" rIns="0" bIns="0" rtlCol="0"/>
          <a:lstStyle/>
          <a:p>
            <a:endParaRPr/>
          </a:p>
        </p:txBody>
      </p:sp>
      <p:sp>
        <p:nvSpPr>
          <p:cNvPr id="17" name="object 17"/>
          <p:cNvSpPr txBox="1">
            <a:spLocks noGrp="1"/>
          </p:cNvSpPr>
          <p:nvPr>
            <p:ph type="sldNum" sz="quarter" idx="7"/>
          </p:nvPr>
        </p:nvSpPr>
        <p:spPr>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spc="0" dirty="0"/>
              <a:t>2</a:t>
            </a:fld>
            <a:endParaRPr spc="0" dirty="0"/>
          </a:p>
        </p:txBody>
      </p:sp>
      <p:sp>
        <p:nvSpPr>
          <p:cNvPr id="18" name="object 16">
            <a:extLst>
              <a:ext uri="{FF2B5EF4-FFF2-40B4-BE49-F238E27FC236}">
                <a16:creationId xmlns:a16="http://schemas.microsoft.com/office/drawing/2014/main" id="{B9CAE469-ADA7-4B05-BE4A-D9F571FDCEAE}"/>
              </a:ext>
            </a:extLst>
          </p:cNvPr>
          <p:cNvSpPr txBox="1">
            <a:spLocks noGrp="1"/>
          </p:cNvSpPr>
          <p:nvPr>
            <p:ph type="ftr" sz="quarter" idx="5"/>
          </p:nvPr>
        </p:nvSpPr>
        <p:spPr>
          <a:xfrm>
            <a:off x="2829415" y="7082573"/>
            <a:ext cx="5542915" cy="318134"/>
          </a:xfrm>
          <a:prstGeom prst="rect">
            <a:avLst/>
          </a:prstGeom>
        </p:spPr>
        <p:txBody>
          <a:bodyPr vert="horz" wrap="square" lIns="0" tIns="2540" rIns="0" bIns="0" rtlCol="0">
            <a:spAutoFit/>
          </a:bodyPr>
          <a:lstStyle/>
          <a:p>
            <a:pPr marL="625475" marR="5080" indent="-613410">
              <a:lnSpc>
                <a:spcPct val="100000"/>
              </a:lnSpc>
              <a:spcBef>
                <a:spcPts val="20"/>
              </a:spcBef>
            </a:pPr>
            <a:r>
              <a:rPr dirty="0"/>
              <a:t>© 20</a:t>
            </a:r>
            <a:r>
              <a:rPr lang="en-US" dirty="0"/>
              <a:t>23</a:t>
            </a:r>
            <a:r>
              <a:rPr dirty="0"/>
              <a:t> PACER Center, Inc. All rights reserved. | 8161 Normandale Blvd | Minneapolis, MN 55437  952.838.9000 |  PACERTeensAgainstBullying.org  |</a:t>
            </a:r>
            <a:r>
              <a:rPr spc="-10" dirty="0"/>
              <a:t> </a:t>
            </a:r>
            <a:r>
              <a:rPr spc="0" dirty="0">
                <a:hlinkClick r:id="rId5"/>
              </a:rPr>
              <a:t>bullying411@PACER.org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9333" y="6905233"/>
            <a:ext cx="1436229" cy="56265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9401447" y="7171301"/>
            <a:ext cx="297180" cy="297180"/>
          </a:xfrm>
          <a:custGeom>
            <a:avLst/>
            <a:gdLst/>
            <a:ahLst/>
            <a:cxnLst/>
            <a:rect l="l" t="t" r="r" b="b"/>
            <a:pathLst>
              <a:path w="297179" h="297179">
                <a:moveTo>
                  <a:pt x="148297" y="0"/>
                </a:moveTo>
                <a:lnTo>
                  <a:pt x="101424" y="7560"/>
                </a:lnTo>
                <a:lnTo>
                  <a:pt x="60715" y="28612"/>
                </a:lnTo>
                <a:lnTo>
                  <a:pt x="28612" y="60715"/>
                </a:lnTo>
                <a:lnTo>
                  <a:pt x="7560" y="101424"/>
                </a:lnTo>
                <a:lnTo>
                  <a:pt x="0" y="148297"/>
                </a:lnTo>
                <a:lnTo>
                  <a:pt x="7560" y="195171"/>
                </a:lnTo>
                <a:lnTo>
                  <a:pt x="28612" y="235880"/>
                </a:lnTo>
                <a:lnTo>
                  <a:pt x="60715" y="267982"/>
                </a:lnTo>
                <a:lnTo>
                  <a:pt x="101424" y="289035"/>
                </a:lnTo>
                <a:lnTo>
                  <a:pt x="148297" y="296595"/>
                </a:lnTo>
                <a:lnTo>
                  <a:pt x="195171" y="289035"/>
                </a:lnTo>
                <a:lnTo>
                  <a:pt x="235880" y="267982"/>
                </a:lnTo>
                <a:lnTo>
                  <a:pt x="267982" y="235880"/>
                </a:lnTo>
                <a:lnTo>
                  <a:pt x="289035" y="195171"/>
                </a:lnTo>
                <a:lnTo>
                  <a:pt x="296595" y="148297"/>
                </a:lnTo>
                <a:lnTo>
                  <a:pt x="289035" y="101424"/>
                </a:lnTo>
                <a:lnTo>
                  <a:pt x="267982" y="60715"/>
                </a:lnTo>
                <a:lnTo>
                  <a:pt x="235880" y="28612"/>
                </a:lnTo>
                <a:lnTo>
                  <a:pt x="195171" y="7560"/>
                </a:lnTo>
                <a:lnTo>
                  <a:pt x="148297" y="0"/>
                </a:lnTo>
                <a:close/>
              </a:path>
            </a:pathLst>
          </a:custGeom>
          <a:solidFill>
            <a:srgbClr val="FFFFFF"/>
          </a:solidFill>
        </p:spPr>
        <p:txBody>
          <a:bodyPr wrap="square" lIns="0" tIns="0" rIns="0" bIns="0" rtlCol="0"/>
          <a:lstStyle/>
          <a:p>
            <a:endParaRPr/>
          </a:p>
        </p:txBody>
      </p:sp>
      <p:sp>
        <p:nvSpPr>
          <p:cNvPr id="4" name="object 4"/>
          <p:cNvSpPr/>
          <p:nvPr/>
        </p:nvSpPr>
        <p:spPr>
          <a:xfrm>
            <a:off x="0" y="6494030"/>
            <a:ext cx="10058400" cy="288290"/>
          </a:xfrm>
          <a:custGeom>
            <a:avLst/>
            <a:gdLst/>
            <a:ahLst/>
            <a:cxnLst/>
            <a:rect l="l" t="t" r="r" b="b"/>
            <a:pathLst>
              <a:path w="10058400" h="288290">
                <a:moveTo>
                  <a:pt x="10058400" y="287896"/>
                </a:moveTo>
                <a:lnTo>
                  <a:pt x="0" y="287896"/>
                </a:lnTo>
                <a:lnTo>
                  <a:pt x="0" y="0"/>
                </a:lnTo>
                <a:lnTo>
                  <a:pt x="10058400" y="0"/>
                </a:lnTo>
                <a:lnTo>
                  <a:pt x="10058400" y="287896"/>
                </a:lnTo>
                <a:close/>
              </a:path>
            </a:pathLst>
          </a:custGeom>
          <a:solidFill>
            <a:srgbClr val="DC7F29"/>
          </a:solidFill>
        </p:spPr>
        <p:txBody>
          <a:bodyPr wrap="square" lIns="0" tIns="0" rIns="0" bIns="0" rtlCol="0"/>
          <a:lstStyle/>
          <a:p>
            <a:endParaRPr/>
          </a:p>
        </p:txBody>
      </p:sp>
      <p:sp>
        <p:nvSpPr>
          <p:cNvPr id="5" name="object 5"/>
          <p:cNvSpPr/>
          <p:nvPr/>
        </p:nvSpPr>
        <p:spPr>
          <a:xfrm>
            <a:off x="476385" y="332403"/>
            <a:ext cx="6546850" cy="1125220"/>
          </a:xfrm>
          <a:custGeom>
            <a:avLst/>
            <a:gdLst/>
            <a:ahLst/>
            <a:cxnLst/>
            <a:rect l="l" t="t" r="r" b="b"/>
            <a:pathLst>
              <a:path w="6546850" h="1125220">
                <a:moveTo>
                  <a:pt x="6419723" y="0"/>
                </a:moveTo>
                <a:lnTo>
                  <a:pt x="127000" y="0"/>
                </a:lnTo>
                <a:lnTo>
                  <a:pt x="77688" y="10021"/>
                </a:lnTo>
                <a:lnTo>
                  <a:pt x="37306" y="37306"/>
                </a:lnTo>
                <a:lnTo>
                  <a:pt x="10021" y="77688"/>
                </a:lnTo>
                <a:lnTo>
                  <a:pt x="0" y="127000"/>
                </a:lnTo>
                <a:lnTo>
                  <a:pt x="0" y="997902"/>
                </a:lnTo>
                <a:lnTo>
                  <a:pt x="10021" y="1047214"/>
                </a:lnTo>
                <a:lnTo>
                  <a:pt x="37306" y="1087596"/>
                </a:lnTo>
                <a:lnTo>
                  <a:pt x="77688" y="1114881"/>
                </a:lnTo>
                <a:lnTo>
                  <a:pt x="127000" y="1124902"/>
                </a:lnTo>
                <a:lnTo>
                  <a:pt x="6419723" y="1124902"/>
                </a:lnTo>
                <a:lnTo>
                  <a:pt x="6469034" y="1114881"/>
                </a:lnTo>
                <a:lnTo>
                  <a:pt x="6509416" y="1087596"/>
                </a:lnTo>
                <a:lnTo>
                  <a:pt x="6536701" y="1047214"/>
                </a:lnTo>
                <a:lnTo>
                  <a:pt x="6546723" y="997902"/>
                </a:lnTo>
                <a:lnTo>
                  <a:pt x="6546723" y="127000"/>
                </a:lnTo>
                <a:lnTo>
                  <a:pt x="6536701" y="77688"/>
                </a:lnTo>
                <a:lnTo>
                  <a:pt x="6509416" y="37306"/>
                </a:lnTo>
                <a:lnTo>
                  <a:pt x="6469034" y="10021"/>
                </a:lnTo>
                <a:lnTo>
                  <a:pt x="6419723" y="0"/>
                </a:lnTo>
                <a:close/>
              </a:path>
            </a:pathLst>
          </a:custGeom>
          <a:solidFill>
            <a:srgbClr val="EB6829"/>
          </a:solidFill>
        </p:spPr>
        <p:txBody>
          <a:bodyPr wrap="square" lIns="0" tIns="0" rIns="0" bIns="0" rtlCol="0"/>
          <a:lstStyle/>
          <a:p>
            <a:endParaRPr/>
          </a:p>
        </p:txBody>
      </p:sp>
      <p:sp>
        <p:nvSpPr>
          <p:cNvPr id="6" name="object 6"/>
          <p:cNvSpPr/>
          <p:nvPr/>
        </p:nvSpPr>
        <p:spPr>
          <a:xfrm>
            <a:off x="6604461" y="1140046"/>
            <a:ext cx="296545" cy="236220"/>
          </a:xfrm>
          <a:custGeom>
            <a:avLst/>
            <a:gdLst/>
            <a:ahLst/>
            <a:cxnLst/>
            <a:rect l="l" t="t" r="r" b="b"/>
            <a:pathLst>
              <a:path w="296545" h="236219">
                <a:moveTo>
                  <a:pt x="133983" y="105435"/>
                </a:moveTo>
                <a:lnTo>
                  <a:pt x="72275" y="105435"/>
                </a:lnTo>
                <a:lnTo>
                  <a:pt x="68603" y="115853"/>
                </a:lnTo>
                <a:lnTo>
                  <a:pt x="64369" y="125445"/>
                </a:lnTo>
                <a:lnTo>
                  <a:pt x="35098" y="163131"/>
                </a:lnTo>
                <a:lnTo>
                  <a:pt x="330" y="195999"/>
                </a:lnTo>
                <a:lnTo>
                  <a:pt x="37109" y="236105"/>
                </a:lnTo>
                <a:lnTo>
                  <a:pt x="77076" y="202063"/>
                </a:lnTo>
                <a:lnTo>
                  <a:pt x="108585" y="164630"/>
                </a:lnTo>
                <a:lnTo>
                  <a:pt x="129027" y="125004"/>
                </a:lnTo>
                <a:lnTo>
                  <a:pt x="133983" y="105435"/>
                </a:lnTo>
                <a:close/>
              </a:path>
              <a:path w="296545" h="236219">
                <a:moveTo>
                  <a:pt x="61950" y="0"/>
                </a:moveTo>
                <a:lnTo>
                  <a:pt x="18072" y="17627"/>
                </a:lnTo>
                <a:lnTo>
                  <a:pt x="0" y="61125"/>
                </a:lnTo>
                <a:lnTo>
                  <a:pt x="888" y="71719"/>
                </a:lnTo>
                <a:lnTo>
                  <a:pt x="21581" y="105435"/>
                </a:lnTo>
                <a:lnTo>
                  <a:pt x="47104" y="114172"/>
                </a:lnTo>
                <a:lnTo>
                  <a:pt x="51409" y="114172"/>
                </a:lnTo>
                <a:lnTo>
                  <a:pt x="55664" y="113461"/>
                </a:lnTo>
                <a:lnTo>
                  <a:pt x="64046" y="110655"/>
                </a:lnTo>
                <a:lnTo>
                  <a:pt x="68199" y="108457"/>
                </a:lnTo>
                <a:lnTo>
                  <a:pt x="72275" y="105435"/>
                </a:lnTo>
                <a:lnTo>
                  <a:pt x="133983" y="105434"/>
                </a:lnTo>
                <a:lnTo>
                  <a:pt x="134136" y="104831"/>
                </a:lnTo>
                <a:lnTo>
                  <a:pt x="135839" y="84416"/>
                </a:lnTo>
                <a:lnTo>
                  <a:pt x="135224" y="72334"/>
                </a:lnTo>
                <a:lnTo>
                  <a:pt x="120596" y="31633"/>
                </a:lnTo>
                <a:lnTo>
                  <a:pt x="89693" y="6091"/>
                </a:lnTo>
                <a:lnTo>
                  <a:pt x="71377" y="676"/>
                </a:lnTo>
                <a:lnTo>
                  <a:pt x="61950" y="0"/>
                </a:lnTo>
                <a:close/>
              </a:path>
              <a:path w="296545" h="236219">
                <a:moveTo>
                  <a:pt x="294076" y="105435"/>
                </a:moveTo>
                <a:lnTo>
                  <a:pt x="232219" y="105435"/>
                </a:lnTo>
                <a:lnTo>
                  <a:pt x="228554" y="115853"/>
                </a:lnTo>
                <a:lnTo>
                  <a:pt x="224342" y="125445"/>
                </a:lnTo>
                <a:lnTo>
                  <a:pt x="195149" y="163131"/>
                </a:lnTo>
                <a:lnTo>
                  <a:pt x="160108" y="195999"/>
                </a:lnTo>
                <a:lnTo>
                  <a:pt x="196977" y="236105"/>
                </a:lnTo>
                <a:lnTo>
                  <a:pt x="237039" y="202063"/>
                </a:lnTo>
                <a:lnTo>
                  <a:pt x="268605" y="164630"/>
                </a:lnTo>
                <a:lnTo>
                  <a:pt x="289109" y="125004"/>
                </a:lnTo>
                <a:lnTo>
                  <a:pt x="294076" y="105435"/>
                </a:lnTo>
                <a:close/>
              </a:path>
              <a:path w="296545" h="236219">
                <a:moveTo>
                  <a:pt x="221869" y="0"/>
                </a:moveTo>
                <a:lnTo>
                  <a:pt x="178054" y="17627"/>
                </a:lnTo>
                <a:lnTo>
                  <a:pt x="160108" y="61125"/>
                </a:lnTo>
                <a:lnTo>
                  <a:pt x="160987" y="71719"/>
                </a:lnTo>
                <a:lnTo>
                  <a:pt x="181501" y="105435"/>
                </a:lnTo>
                <a:lnTo>
                  <a:pt x="206997" y="114172"/>
                </a:lnTo>
                <a:lnTo>
                  <a:pt x="211315" y="114172"/>
                </a:lnTo>
                <a:lnTo>
                  <a:pt x="215569" y="113461"/>
                </a:lnTo>
                <a:lnTo>
                  <a:pt x="223977" y="110655"/>
                </a:lnTo>
                <a:lnTo>
                  <a:pt x="228130" y="108457"/>
                </a:lnTo>
                <a:lnTo>
                  <a:pt x="232219" y="105435"/>
                </a:lnTo>
                <a:lnTo>
                  <a:pt x="294076" y="105434"/>
                </a:lnTo>
                <a:lnTo>
                  <a:pt x="294229" y="104831"/>
                </a:lnTo>
                <a:lnTo>
                  <a:pt x="295935" y="84416"/>
                </a:lnTo>
                <a:lnTo>
                  <a:pt x="295320" y="72334"/>
                </a:lnTo>
                <a:lnTo>
                  <a:pt x="280662" y="31633"/>
                </a:lnTo>
                <a:lnTo>
                  <a:pt x="249683" y="6091"/>
                </a:lnTo>
                <a:lnTo>
                  <a:pt x="231327" y="676"/>
                </a:lnTo>
                <a:lnTo>
                  <a:pt x="221869" y="0"/>
                </a:lnTo>
                <a:close/>
              </a:path>
            </a:pathLst>
          </a:custGeom>
          <a:solidFill>
            <a:srgbClr val="FFFFFF"/>
          </a:solidFill>
        </p:spPr>
        <p:txBody>
          <a:bodyPr wrap="square" lIns="0" tIns="0" rIns="0" bIns="0" rtlCol="0"/>
          <a:lstStyle/>
          <a:p>
            <a:endParaRPr/>
          </a:p>
        </p:txBody>
      </p:sp>
      <p:sp>
        <p:nvSpPr>
          <p:cNvPr id="7" name="object 7"/>
          <p:cNvSpPr txBox="1">
            <a:spLocks noGrp="1"/>
          </p:cNvSpPr>
          <p:nvPr>
            <p:ph type="title"/>
          </p:nvPr>
        </p:nvSpPr>
        <p:spPr>
          <a:xfrm>
            <a:off x="1022485" y="555885"/>
            <a:ext cx="5686425" cy="574040"/>
          </a:xfrm>
          <a:prstGeom prst="rect">
            <a:avLst/>
          </a:prstGeom>
        </p:spPr>
        <p:txBody>
          <a:bodyPr vert="horz" wrap="square" lIns="0" tIns="12700" rIns="0" bIns="0" rtlCol="0">
            <a:spAutoFit/>
          </a:bodyPr>
          <a:lstStyle/>
          <a:p>
            <a:pPr marL="12700">
              <a:lnSpc>
                <a:spcPct val="100000"/>
              </a:lnSpc>
              <a:spcBef>
                <a:spcPts val="100"/>
              </a:spcBef>
            </a:pPr>
            <a:r>
              <a:rPr spc="-30" dirty="0"/>
              <a:t>How </a:t>
            </a:r>
            <a:r>
              <a:rPr dirty="0"/>
              <a:t>Is </a:t>
            </a:r>
            <a:r>
              <a:rPr spc="10" dirty="0"/>
              <a:t>Someone</a:t>
            </a:r>
            <a:r>
              <a:rPr spc="-20" dirty="0"/>
              <a:t> </a:t>
            </a:r>
            <a:r>
              <a:rPr spc="0" dirty="0"/>
              <a:t>Bullied?</a:t>
            </a:r>
          </a:p>
        </p:txBody>
      </p:sp>
      <p:sp>
        <p:nvSpPr>
          <p:cNvPr id="8" name="object 8"/>
          <p:cNvSpPr txBox="1"/>
          <p:nvPr/>
        </p:nvSpPr>
        <p:spPr>
          <a:xfrm>
            <a:off x="395974" y="1568853"/>
            <a:ext cx="6232525" cy="413703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D6F7B"/>
                </a:solidFill>
                <a:latin typeface="Aleo"/>
                <a:cs typeface="Aleo"/>
              </a:rPr>
              <a:t>Bullying can</a:t>
            </a:r>
            <a:r>
              <a:rPr sz="1400" b="1" spc="-90" dirty="0">
                <a:solidFill>
                  <a:srgbClr val="0D6F7B"/>
                </a:solidFill>
                <a:latin typeface="Aleo"/>
                <a:cs typeface="Aleo"/>
              </a:rPr>
              <a:t> </a:t>
            </a:r>
            <a:r>
              <a:rPr sz="1400" b="1" spc="0" dirty="0">
                <a:solidFill>
                  <a:srgbClr val="0D6F7B"/>
                </a:solidFill>
                <a:latin typeface="Aleo"/>
                <a:cs typeface="Aleo"/>
              </a:rPr>
              <a:t>be:</a:t>
            </a:r>
            <a:endParaRPr sz="1400" dirty="0">
              <a:latin typeface="Aleo"/>
              <a:cs typeface="Aleo"/>
            </a:endParaRPr>
          </a:p>
          <a:p>
            <a:pPr>
              <a:lnSpc>
                <a:spcPct val="100000"/>
              </a:lnSpc>
              <a:spcBef>
                <a:spcPts val="20"/>
              </a:spcBef>
            </a:pPr>
            <a:endParaRPr sz="1200" dirty="0">
              <a:latin typeface="Times New Roman"/>
              <a:cs typeface="Times New Roman"/>
            </a:endParaRPr>
          </a:p>
          <a:p>
            <a:pPr marL="12700" marR="5080">
              <a:lnSpc>
                <a:spcPct val="100000"/>
              </a:lnSpc>
            </a:pPr>
            <a:r>
              <a:rPr sz="1200" b="1" i="1" spc="-5" dirty="0">
                <a:solidFill>
                  <a:srgbClr val="0D6F7B"/>
                </a:solidFill>
                <a:latin typeface="Aleo-BoldItalic"/>
                <a:cs typeface="Aleo-BoldItalic"/>
              </a:rPr>
              <a:t>Physical</a:t>
            </a:r>
            <a:r>
              <a:rPr sz="1200" spc="-5" dirty="0">
                <a:solidFill>
                  <a:srgbClr val="0D6F7B"/>
                </a:solidFill>
                <a:latin typeface="Aleo"/>
                <a:cs typeface="Aleo"/>
              </a:rPr>
              <a:t>: </a:t>
            </a:r>
            <a:r>
              <a:rPr lang="en-US" sz="1200" dirty="0">
                <a:solidFill>
                  <a:srgbClr val="0D6F7B"/>
                </a:solidFill>
                <a:latin typeface="Aleo"/>
                <a:cs typeface="Aleo"/>
              </a:rPr>
              <a:t>This one can be easy to recognize. Examples include pushing, shoving, hitting, kicking,  biting, hair pulling, </a:t>
            </a:r>
            <a:r>
              <a:rPr lang="en-US" sz="1200" spc="-5" dirty="0">
                <a:solidFill>
                  <a:srgbClr val="0D6F7B"/>
                </a:solidFill>
                <a:latin typeface="Aleo"/>
                <a:cs typeface="Aleo"/>
              </a:rPr>
              <a:t>inappropriate </a:t>
            </a:r>
            <a:r>
              <a:rPr lang="en-US" sz="1200" dirty="0">
                <a:solidFill>
                  <a:srgbClr val="0D6F7B"/>
                </a:solidFill>
                <a:latin typeface="Aleo"/>
                <a:cs typeface="Aleo"/>
              </a:rPr>
              <a:t>touch, </a:t>
            </a:r>
            <a:r>
              <a:rPr lang="en-US" sz="1200" spc="-5" dirty="0">
                <a:solidFill>
                  <a:srgbClr val="0D6F7B"/>
                </a:solidFill>
                <a:latin typeface="Aleo"/>
                <a:cs typeface="Aleo"/>
              </a:rPr>
              <a:t>breaking </a:t>
            </a:r>
            <a:r>
              <a:rPr lang="en-US" sz="1200" dirty="0">
                <a:solidFill>
                  <a:srgbClr val="0D6F7B"/>
                </a:solidFill>
                <a:latin typeface="Aleo"/>
                <a:cs typeface="Aleo"/>
              </a:rPr>
              <a:t>objects, and taking or damaging</a:t>
            </a:r>
            <a:r>
              <a:rPr lang="en-US" sz="1200" spc="-45" dirty="0">
                <a:solidFill>
                  <a:srgbClr val="0D6F7B"/>
                </a:solidFill>
                <a:latin typeface="Aleo"/>
                <a:cs typeface="Aleo"/>
              </a:rPr>
              <a:t> </a:t>
            </a:r>
            <a:r>
              <a:rPr lang="en-US" sz="1200" dirty="0">
                <a:solidFill>
                  <a:srgbClr val="0D6F7B"/>
                </a:solidFill>
                <a:latin typeface="Aleo"/>
                <a:cs typeface="Aleo"/>
              </a:rPr>
              <a:t>another’s  </a:t>
            </a:r>
            <a:r>
              <a:rPr lang="en-US" sz="1200" spc="-25" dirty="0">
                <a:solidFill>
                  <a:srgbClr val="0D6F7B"/>
                </a:solidFill>
                <a:latin typeface="Aleo"/>
                <a:cs typeface="Aleo"/>
              </a:rPr>
              <a:t>stuff.</a:t>
            </a:r>
            <a:endParaRPr sz="1200" dirty="0">
              <a:latin typeface="Aleo"/>
              <a:cs typeface="Aleo"/>
            </a:endParaRPr>
          </a:p>
          <a:p>
            <a:pPr>
              <a:lnSpc>
                <a:spcPct val="100000"/>
              </a:lnSpc>
            </a:pPr>
            <a:endParaRPr sz="1250" dirty="0">
              <a:latin typeface="Times New Roman"/>
              <a:cs typeface="Times New Roman"/>
            </a:endParaRPr>
          </a:p>
          <a:p>
            <a:pPr marL="12700" marR="116839">
              <a:lnSpc>
                <a:spcPct val="100000"/>
              </a:lnSpc>
            </a:pPr>
            <a:r>
              <a:rPr sz="1200" b="1" i="1" spc="-15" dirty="0">
                <a:solidFill>
                  <a:srgbClr val="0D6F7B"/>
                </a:solidFill>
                <a:latin typeface="Aleo-BoldItalic"/>
                <a:cs typeface="Aleo-BoldItalic"/>
              </a:rPr>
              <a:t>Verbal</a:t>
            </a:r>
            <a:r>
              <a:rPr sz="1200" spc="-15" dirty="0">
                <a:solidFill>
                  <a:srgbClr val="0D6F7B"/>
                </a:solidFill>
                <a:latin typeface="Aleo"/>
                <a:cs typeface="Aleo"/>
              </a:rPr>
              <a:t>: </a:t>
            </a:r>
            <a:r>
              <a:rPr sz="1200" dirty="0">
                <a:solidFill>
                  <a:srgbClr val="0D6F7B"/>
                </a:solidFill>
                <a:latin typeface="Aleo"/>
                <a:cs typeface="Aleo"/>
              </a:rPr>
              <a:t>It’s </a:t>
            </a:r>
            <a:r>
              <a:rPr sz="1200" spc="-5" dirty="0">
                <a:solidFill>
                  <a:srgbClr val="0D6F7B"/>
                </a:solidFill>
                <a:latin typeface="Aleo"/>
                <a:cs typeface="Aleo"/>
              </a:rPr>
              <a:t>really </a:t>
            </a:r>
            <a:r>
              <a:rPr sz="1200" dirty="0">
                <a:solidFill>
                  <a:srgbClr val="0D6F7B"/>
                </a:solidFill>
                <a:latin typeface="Aleo"/>
                <a:cs typeface="Aleo"/>
              </a:rPr>
              <a:t>common </a:t>
            </a:r>
            <a:r>
              <a:rPr sz="1200" spc="5" dirty="0">
                <a:solidFill>
                  <a:srgbClr val="0D6F7B"/>
                </a:solidFill>
                <a:latin typeface="Aleo"/>
                <a:cs typeface="Aleo"/>
              </a:rPr>
              <a:t>because </a:t>
            </a:r>
            <a:r>
              <a:rPr sz="1200" dirty="0">
                <a:solidFill>
                  <a:srgbClr val="0D6F7B"/>
                </a:solidFill>
                <a:latin typeface="Aleo"/>
                <a:cs typeface="Aleo"/>
              </a:rPr>
              <a:t>it’s </a:t>
            </a:r>
            <a:r>
              <a:rPr sz="1200" spc="-5" dirty="0">
                <a:solidFill>
                  <a:srgbClr val="0D6F7B"/>
                </a:solidFill>
                <a:latin typeface="Aleo"/>
                <a:cs typeface="Aleo"/>
              </a:rPr>
              <a:t>quick, </a:t>
            </a:r>
            <a:r>
              <a:rPr sz="1200" dirty="0">
                <a:solidFill>
                  <a:srgbClr val="0D6F7B"/>
                </a:solidFill>
                <a:latin typeface="Aleo"/>
                <a:cs typeface="Aleo"/>
              </a:rPr>
              <a:t>direct, and easy to do</a:t>
            </a:r>
            <a:r>
              <a:rPr lang="en-US" sz="1200" dirty="0">
                <a:solidFill>
                  <a:srgbClr val="0D6F7B"/>
                </a:solidFill>
                <a:latin typeface="Aleo"/>
                <a:cs typeface="Aleo"/>
              </a:rPr>
              <a:t> without catching the attention of adults</a:t>
            </a:r>
            <a:r>
              <a:rPr sz="1200" dirty="0">
                <a:solidFill>
                  <a:srgbClr val="0D6F7B"/>
                </a:solidFill>
                <a:latin typeface="Aleo"/>
                <a:cs typeface="Aleo"/>
              </a:rPr>
              <a:t>. Examples include teasing, name calling, </a:t>
            </a:r>
            <a:r>
              <a:rPr sz="1200" spc="-10" dirty="0">
                <a:solidFill>
                  <a:srgbClr val="0D6F7B"/>
                </a:solidFill>
                <a:latin typeface="Aleo"/>
                <a:cs typeface="Aleo"/>
              </a:rPr>
              <a:t>threats, </a:t>
            </a:r>
            <a:r>
              <a:rPr sz="1200" spc="-5" dirty="0">
                <a:solidFill>
                  <a:srgbClr val="0D6F7B"/>
                </a:solidFill>
                <a:latin typeface="Aleo"/>
                <a:cs typeface="Aleo"/>
              </a:rPr>
              <a:t>intimidation, </a:t>
            </a:r>
            <a:r>
              <a:rPr sz="1200" dirty="0">
                <a:solidFill>
                  <a:srgbClr val="0D6F7B"/>
                </a:solidFill>
                <a:latin typeface="Aleo"/>
                <a:cs typeface="Aleo"/>
              </a:rPr>
              <a:t>demeaning </a:t>
            </a:r>
            <a:r>
              <a:rPr sz="1200" spc="-10" dirty="0">
                <a:solidFill>
                  <a:srgbClr val="0D6F7B"/>
                </a:solidFill>
                <a:latin typeface="Aleo"/>
                <a:cs typeface="Aleo"/>
              </a:rPr>
              <a:t>jokes, </a:t>
            </a:r>
            <a:r>
              <a:rPr sz="1200" dirty="0">
                <a:solidFill>
                  <a:srgbClr val="0D6F7B"/>
                </a:solidFill>
                <a:latin typeface="Aleo"/>
                <a:cs typeface="Aleo"/>
              </a:rPr>
              <a:t>rumors, gossip, and</a:t>
            </a:r>
            <a:r>
              <a:rPr sz="1200" spc="-15" dirty="0">
                <a:solidFill>
                  <a:srgbClr val="0D6F7B"/>
                </a:solidFill>
                <a:latin typeface="Aleo"/>
                <a:cs typeface="Aleo"/>
              </a:rPr>
              <a:t> </a:t>
            </a:r>
            <a:r>
              <a:rPr sz="1200" spc="-10" dirty="0">
                <a:solidFill>
                  <a:srgbClr val="0D6F7B"/>
                </a:solidFill>
                <a:latin typeface="Aleo"/>
                <a:cs typeface="Aleo"/>
              </a:rPr>
              <a:t>slander.</a:t>
            </a:r>
            <a:endParaRPr sz="1200" dirty="0">
              <a:latin typeface="Aleo"/>
              <a:cs typeface="Aleo"/>
            </a:endParaRPr>
          </a:p>
          <a:p>
            <a:pPr>
              <a:lnSpc>
                <a:spcPct val="100000"/>
              </a:lnSpc>
            </a:pPr>
            <a:endParaRPr sz="1250" dirty="0">
              <a:latin typeface="Times New Roman"/>
              <a:cs typeface="Times New Roman"/>
            </a:endParaRPr>
          </a:p>
          <a:p>
            <a:pPr marL="12700" marR="60960">
              <a:lnSpc>
                <a:spcPct val="100000"/>
              </a:lnSpc>
            </a:pPr>
            <a:r>
              <a:rPr sz="1200" b="1" i="1" dirty="0">
                <a:solidFill>
                  <a:srgbClr val="0D6F7B"/>
                </a:solidFill>
                <a:latin typeface="Aleo-BoldItalic"/>
                <a:cs typeface="Aleo-BoldItalic"/>
              </a:rPr>
              <a:t>Emotional</a:t>
            </a:r>
            <a:r>
              <a:rPr sz="1200" dirty="0">
                <a:solidFill>
                  <a:srgbClr val="0D6F7B"/>
                </a:solidFill>
                <a:latin typeface="Aleo"/>
                <a:cs typeface="Aleo"/>
              </a:rPr>
              <a:t>: This </a:t>
            </a:r>
            <a:r>
              <a:rPr sz="1200" spc="0" dirty="0">
                <a:solidFill>
                  <a:srgbClr val="0D6F7B"/>
                </a:solidFill>
                <a:latin typeface="Aleo"/>
                <a:cs typeface="Aleo"/>
              </a:rPr>
              <a:t>type </a:t>
            </a:r>
            <a:r>
              <a:rPr sz="1200" dirty="0">
                <a:solidFill>
                  <a:srgbClr val="0D6F7B"/>
                </a:solidFill>
                <a:latin typeface="Aleo"/>
                <a:cs typeface="Aleo"/>
              </a:rPr>
              <a:t>of </a:t>
            </a:r>
            <a:r>
              <a:rPr lang="en-US" sz="1200" dirty="0">
                <a:solidFill>
                  <a:srgbClr val="0D6F7B"/>
                </a:solidFill>
                <a:latin typeface="Aleo"/>
                <a:cs typeface="Aleo"/>
              </a:rPr>
              <a:t>bullying can be subtle and difficult to detect. </a:t>
            </a:r>
            <a:r>
              <a:rPr sz="1200" dirty="0">
                <a:solidFill>
                  <a:srgbClr val="0D6F7B"/>
                </a:solidFill>
                <a:latin typeface="Aleo"/>
                <a:cs typeface="Aleo"/>
              </a:rPr>
              <a:t>It’s </a:t>
            </a:r>
            <a:r>
              <a:rPr sz="1200" spc="-5" dirty="0">
                <a:solidFill>
                  <a:srgbClr val="0D6F7B"/>
                </a:solidFill>
                <a:latin typeface="Aleo"/>
                <a:cs typeface="Aleo"/>
              </a:rPr>
              <a:t>calculated </a:t>
            </a:r>
            <a:r>
              <a:rPr sz="1200" dirty="0">
                <a:solidFill>
                  <a:srgbClr val="0D6F7B"/>
                </a:solidFill>
                <a:latin typeface="Aleo"/>
                <a:cs typeface="Aleo"/>
              </a:rPr>
              <a:t>and </a:t>
            </a:r>
            <a:r>
              <a:rPr lang="en-US" sz="1200" dirty="0">
                <a:solidFill>
                  <a:srgbClr val="0D6F7B"/>
                </a:solidFill>
                <a:latin typeface="Aleo"/>
                <a:cs typeface="Aleo"/>
              </a:rPr>
              <a:t>can be perpetuated by a single person, but it is more often </a:t>
            </a:r>
            <a:r>
              <a:rPr sz="1200" dirty="0">
                <a:solidFill>
                  <a:srgbClr val="0D6F7B"/>
                </a:solidFill>
                <a:latin typeface="Aleo"/>
                <a:cs typeface="Aleo"/>
              </a:rPr>
              <a:t>done by a </a:t>
            </a:r>
            <a:r>
              <a:rPr sz="1200" spc="-5" dirty="0">
                <a:solidFill>
                  <a:srgbClr val="0D6F7B"/>
                </a:solidFill>
                <a:latin typeface="Aleo"/>
                <a:cs typeface="Aleo"/>
              </a:rPr>
              <a:t>group.</a:t>
            </a:r>
            <a:r>
              <a:rPr lang="en-US" sz="1200" spc="-5" dirty="0">
                <a:solidFill>
                  <a:srgbClr val="0D6F7B"/>
                </a:solidFill>
                <a:latin typeface="Aleo"/>
                <a:cs typeface="Aleo"/>
              </a:rPr>
              <a:t> It’s targeted at a person’s sense of self, causing them to question their self-worth. </a:t>
            </a:r>
            <a:r>
              <a:rPr sz="1200" dirty="0">
                <a:solidFill>
                  <a:srgbClr val="0D6F7B"/>
                </a:solidFill>
                <a:latin typeface="Aleo"/>
                <a:cs typeface="Aleo"/>
              </a:rPr>
              <a:t>Examples include </a:t>
            </a:r>
            <a:r>
              <a:rPr sz="1200" spc="-5" dirty="0">
                <a:solidFill>
                  <a:srgbClr val="0D6F7B"/>
                </a:solidFill>
                <a:latin typeface="Aleo"/>
                <a:cs typeface="Aleo"/>
              </a:rPr>
              <a:t>leaving </a:t>
            </a:r>
            <a:r>
              <a:rPr sz="1200" spc="0" dirty="0">
                <a:solidFill>
                  <a:srgbClr val="0D6F7B"/>
                </a:solidFill>
                <a:latin typeface="Aleo"/>
                <a:cs typeface="Aleo"/>
              </a:rPr>
              <a:t>someone </a:t>
            </a:r>
            <a:r>
              <a:rPr sz="1200" spc="-10" dirty="0">
                <a:solidFill>
                  <a:srgbClr val="0D6F7B"/>
                </a:solidFill>
                <a:latin typeface="Aleo"/>
                <a:cs typeface="Aleo"/>
              </a:rPr>
              <a:t>out </a:t>
            </a:r>
            <a:r>
              <a:rPr sz="1200" dirty="0">
                <a:solidFill>
                  <a:srgbClr val="0D6F7B"/>
                </a:solidFill>
                <a:latin typeface="Aleo"/>
                <a:cs typeface="Aleo"/>
              </a:rPr>
              <a:t>on </a:t>
            </a:r>
            <a:r>
              <a:rPr sz="1200" spc="0" dirty="0">
                <a:solidFill>
                  <a:srgbClr val="0D6F7B"/>
                </a:solidFill>
                <a:latin typeface="Aleo"/>
                <a:cs typeface="Aleo"/>
              </a:rPr>
              <a:t>purpose, </a:t>
            </a:r>
            <a:r>
              <a:rPr sz="1200" dirty="0">
                <a:solidFill>
                  <a:srgbClr val="0D6F7B"/>
                </a:solidFill>
                <a:latin typeface="Aleo"/>
                <a:cs typeface="Aleo"/>
              </a:rPr>
              <a:t>telling lies to hurt </a:t>
            </a:r>
            <a:r>
              <a:rPr sz="1200" spc="0" dirty="0">
                <a:solidFill>
                  <a:srgbClr val="0D6F7B"/>
                </a:solidFill>
                <a:latin typeface="Aleo"/>
                <a:cs typeface="Aleo"/>
              </a:rPr>
              <a:t>someone’s </a:t>
            </a:r>
            <a:r>
              <a:rPr sz="1200" spc="-10" dirty="0">
                <a:solidFill>
                  <a:srgbClr val="0D6F7B"/>
                </a:solidFill>
                <a:latin typeface="Aleo"/>
                <a:cs typeface="Aleo"/>
              </a:rPr>
              <a:t>reputa</a:t>
            </a:r>
            <a:r>
              <a:rPr sz="1200" dirty="0">
                <a:solidFill>
                  <a:srgbClr val="0D6F7B"/>
                </a:solidFill>
                <a:latin typeface="Aleo"/>
                <a:cs typeface="Aleo"/>
              </a:rPr>
              <a:t>tion, and </a:t>
            </a:r>
            <a:r>
              <a:rPr sz="1200" spc="-5" dirty="0">
                <a:solidFill>
                  <a:srgbClr val="0D6F7B"/>
                </a:solidFill>
                <a:latin typeface="Aleo"/>
                <a:cs typeface="Aleo"/>
              </a:rPr>
              <a:t>humiliating </a:t>
            </a:r>
            <a:r>
              <a:rPr sz="1200" spc="0" dirty="0">
                <a:solidFill>
                  <a:srgbClr val="0D6F7B"/>
                </a:solidFill>
                <a:latin typeface="Aleo"/>
                <a:cs typeface="Aleo"/>
              </a:rPr>
              <a:t>someone</a:t>
            </a:r>
            <a:r>
              <a:rPr sz="1200" spc="-35" dirty="0">
                <a:solidFill>
                  <a:srgbClr val="0D6F7B"/>
                </a:solidFill>
                <a:latin typeface="Aleo"/>
                <a:cs typeface="Aleo"/>
              </a:rPr>
              <a:t> </a:t>
            </a:r>
            <a:r>
              <a:rPr sz="1200" spc="-15" dirty="0">
                <a:solidFill>
                  <a:srgbClr val="0D6F7B"/>
                </a:solidFill>
                <a:latin typeface="Aleo"/>
                <a:cs typeface="Aleo"/>
              </a:rPr>
              <a:t>publicly.</a:t>
            </a:r>
            <a:endParaRPr sz="1200" dirty="0">
              <a:latin typeface="Aleo"/>
              <a:cs typeface="Aleo"/>
            </a:endParaRPr>
          </a:p>
          <a:p>
            <a:pPr>
              <a:lnSpc>
                <a:spcPct val="100000"/>
              </a:lnSpc>
            </a:pPr>
            <a:endParaRPr sz="1250" dirty="0">
              <a:latin typeface="Times New Roman"/>
              <a:cs typeface="Times New Roman"/>
            </a:endParaRPr>
          </a:p>
          <a:p>
            <a:pPr marL="12700" marR="147320">
              <a:lnSpc>
                <a:spcPct val="100000"/>
              </a:lnSpc>
            </a:pPr>
            <a:r>
              <a:rPr sz="1200" b="1" i="1" dirty="0">
                <a:solidFill>
                  <a:srgbClr val="0D6F7B"/>
                </a:solidFill>
                <a:latin typeface="Aleo-BoldItalic"/>
                <a:cs typeface="Aleo-BoldItalic"/>
              </a:rPr>
              <a:t>Sexual</a:t>
            </a:r>
            <a:r>
              <a:rPr sz="1200" dirty="0">
                <a:solidFill>
                  <a:srgbClr val="0D6F7B"/>
                </a:solidFill>
                <a:latin typeface="Aleo"/>
                <a:cs typeface="Aleo"/>
              </a:rPr>
              <a:t>: </a:t>
            </a:r>
            <a:r>
              <a:rPr lang="en-US" sz="1200" dirty="0">
                <a:solidFill>
                  <a:srgbClr val="0D6F7B"/>
                </a:solidFill>
                <a:latin typeface="Aleo"/>
                <a:cs typeface="Aleo"/>
              </a:rPr>
              <a:t>Not everyone thinks of unwanted sexual contact or comments as bullying. It’s also often difficult to talk about as it can be very personal and confusing. It can include using demeaning words about someone’s gender or sexuality, unwanted or inappropriate touching or physical contact, sharing personal information about relationships or posting inappropriate photos online. </a:t>
            </a:r>
          </a:p>
          <a:p>
            <a:pPr marL="12700" marR="147320">
              <a:lnSpc>
                <a:spcPct val="100000"/>
              </a:lnSpc>
            </a:pPr>
            <a:endParaRPr sz="1250" dirty="0">
              <a:latin typeface="Times New Roman"/>
              <a:cs typeface="Times New Roman"/>
            </a:endParaRPr>
          </a:p>
          <a:p>
            <a:pPr marL="12700" marR="71120">
              <a:lnSpc>
                <a:spcPct val="100000"/>
              </a:lnSpc>
            </a:pPr>
            <a:r>
              <a:rPr sz="1200" b="1" i="1" dirty="0">
                <a:solidFill>
                  <a:srgbClr val="0D6F7B"/>
                </a:solidFill>
                <a:latin typeface="Aleo-BoldItalic"/>
                <a:cs typeface="Aleo-BoldItalic"/>
              </a:rPr>
              <a:t>Cyberbullying</a:t>
            </a:r>
            <a:r>
              <a:rPr sz="1200" dirty="0">
                <a:solidFill>
                  <a:srgbClr val="0D6F7B"/>
                </a:solidFill>
                <a:latin typeface="Aleo"/>
                <a:cs typeface="Aleo"/>
              </a:rPr>
              <a:t>: </a:t>
            </a:r>
            <a:r>
              <a:rPr sz="1200" spc="-5" dirty="0">
                <a:solidFill>
                  <a:srgbClr val="0D6F7B"/>
                </a:solidFill>
                <a:latin typeface="Aleo"/>
                <a:cs typeface="Aleo"/>
              </a:rPr>
              <a:t>Using </a:t>
            </a:r>
            <a:r>
              <a:rPr sz="1200" dirty="0">
                <a:solidFill>
                  <a:srgbClr val="0D6F7B"/>
                </a:solidFill>
                <a:latin typeface="Aleo"/>
                <a:cs typeface="Aleo"/>
              </a:rPr>
              <a:t>technology </a:t>
            </a:r>
            <a:r>
              <a:rPr lang="en-US" sz="1200" dirty="0">
                <a:solidFill>
                  <a:srgbClr val="0D6F7B"/>
                </a:solidFill>
                <a:latin typeface="Aleo"/>
                <a:cs typeface="Aleo"/>
              </a:rPr>
              <a:t>to hurt or harm someone</a:t>
            </a:r>
            <a:r>
              <a:rPr sz="1200" spc="-15" dirty="0">
                <a:solidFill>
                  <a:srgbClr val="0D6F7B"/>
                </a:solidFill>
                <a:latin typeface="Aleo"/>
                <a:cs typeface="Aleo"/>
              </a:rPr>
              <a:t>. </a:t>
            </a:r>
            <a:r>
              <a:rPr sz="1200" dirty="0">
                <a:solidFill>
                  <a:srgbClr val="0D6F7B"/>
                </a:solidFill>
                <a:latin typeface="Aleo"/>
                <a:cs typeface="Aleo"/>
              </a:rPr>
              <a:t>Examples include</a:t>
            </a:r>
            <a:r>
              <a:rPr lang="en-US" sz="1200" dirty="0">
                <a:solidFill>
                  <a:srgbClr val="0D6F7B"/>
                </a:solidFill>
                <a:latin typeface="Aleo"/>
                <a:cs typeface="Aleo"/>
              </a:rPr>
              <a:t> sending mean text messages, making fun of someone’s post, sharing videos or photos that humiliate someone, “trolling” someone to the point of harassment, or spreading rumors or gossip. </a:t>
            </a:r>
            <a:endParaRPr sz="1200" dirty="0">
              <a:latin typeface="Aleo"/>
              <a:cs typeface="Aleo"/>
            </a:endParaRPr>
          </a:p>
        </p:txBody>
      </p:sp>
      <p:sp>
        <p:nvSpPr>
          <p:cNvPr id="9" name="object 9"/>
          <p:cNvSpPr/>
          <p:nvPr/>
        </p:nvSpPr>
        <p:spPr>
          <a:xfrm>
            <a:off x="6921500" y="1905000"/>
            <a:ext cx="2776550" cy="386622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57906" y="221173"/>
            <a:ext cx="754380" cy="754380"/>
          </a:xfrm>
          <a:custGeom>
            <a:avLst/>
            <a:gdLst/>
            <a:ahLst/>
            <a:cxnLst/>
            <a:rect l="l" t="t" r="r" b="b"/>
            <a:pathLst>
              <a:path w="754380" h="754380">
                <a:moveTo>
                  <a:pt x="376897" y="0"/>
                </a:moveTo>
                <a:lnTo>
                  <a:pt x="329621" y="2936"/>
                </a:lnTo>
                <a:lnTo>
                  <a:pt x="284096" y="11510"/>
                </a:lnTo>
                <a:lnTo>
                  <a:pt x="240677" y="25369"/>
                </a:lnTo>
                <a:lnTo>
                  <a:pt x="199717" y="44159"/>
                </a:lnTo>
                <a:lnTo>
                  <a:pt x="161568" y="67528"/>
                </a:lnTo>
                <a:lnTo>
                  <a:pt x="126585" y="95121"/>
                </a:lnTo>
                <a:lnTo>
                  <a:pt x="95121" y="126585"/>
                </a:lnTo>
                <a:lnTo>
                  <a:pt x="67528" y="161568"/>
                </a:lnTo>
                <a:lnTo>
                  <a:pt x="44159" y="199717"/>
                </a:lnTo>
                <a:lnTo>
                  <a:pt x="25369" y="240677"/>
                </a:lnTo>
                <a:lnTo>
                  <a:pt x="11510" y="284096"/>
                </a:lnTo>
                <a:lnTo>
                  <a:pt x="2936" y="329621"/>
                </a:lnTo>
                <a:lnTo>
                  <a:pt x="0" y="376897"/>
                </a:lnTo>
                <a:lnTo>
                  <a:pt x="2936" y="424174"/>
                </a:lnTo>
                <a:lnTo>
                  <a:pt x="11510" y="469699"/>
                </a:lnTo>
                <a:lnTo>
                  <a:pt x="25369" y="513118"/>
                </a:lnTo>
                <a:lnTo>
                  <a:pt x="44159" y="554078"/>
                </a:lnTo>
                <a:lnTo>
                  <a:pt x="67528" y="592226"/>
                </a:lnTo>
                <a:lnTo>
                  <a:pt x="95121" y="627210"/>
                </a:lnTo>
                <a:lnTo>
                  <a:pt x="126585" y="658674"/>
                </a:lnTo>
                <a:lnTo>
                  <a:pt x="161568" y="686267"/>
                </a:lnTo>
                <a:lnTo>
                  <a:pt x="199717" y="709635"/>
                </a:lnTo>
                <a:lnTo>
                  <a:pt x="240677" y="728426"/>
                </a:lnTo>
                <a:lnTo>
                  <a:pt x="284096" y="742284"/>
                </a:lnTo>
                <a:lnTo>
                  <a:pt x="329621" y="750859"/>
                </a:lnTo>
                <a:lnTo>
                  <a:pt x="376897" y="753795"/>
                </a:lnTo>
                <a:lnTo>
                  <a:pt x="424174" y="750859"/>
                </a:lnTo>
                <a:lnTo>
                  <a:pt x="469699" y="742284"/>
                </a:lnTo>
                <a:lnTo>
                  <a:pt x="513118" y="728426"/>
                </a:lnTo>
                <a:lnTo>
                  <a:pt x="554078" y="709635"/>
                </a:lnTo>
                <a:lnTo>
                  <a:pt x="592226" y="686267"/>
                </a:lnTo>
                <a:lnTo>
                  <a:pt x="627210" y="658674"/>
                </a:lnTo>
                <a:lnTo>
                  <a:pt x="658674" y="627210"/>
                </a:lnTo>
                <a:lnTo>
                  <a:pt x="686267" y="592226"/>
                </a:lnTo>
                <a:lnTo>
                  <a:pt x="709635" y="554078"/>
                </a:lnTo>
                <a:lnTo>
                  <a:pt x="728426" y="513118"/>
                </a:lnTo>
                <a:lnTo>
                  <a:pt x="742284" y="469699"/>
                </a:lnTo>
                <a:lnTo>
                  <a:pt x="750859" y="424174"/>
                </a:lnTo>
                <a:lnTo>
                  <a:pt x="753795" y="376897"/>
                </a:lnTo>
                <a:lnTo>
                  <a:pt x="750859" y="329621"/>
                </a:lnTo>
                <a:lnTo>
                  <a:pt x="742284" y="284096"/>
                </a:lnTo>
                <a:lnTo>
                  <a:pt x="728426" y="240677"/>
                </a:lnTo>
                <a:lnTo>
                  <a:pt x="709635" y="199717"/>
                </a:lnTo>
                <a:lnTo>
                  <a:pt x="686267" y="161568"/>
                </a:lnTo>
                <a:lnTo>
                  <a:pt x="658674" y="126585"/>
                </a:lnTo>
                <a:lnTo>
                  <a:pt x="627210" y="95121"/>
                </a:lnTo>
                <a:lnTo>
                  <a:pt x="592226" y="67528"/>
                </a:lnTo>
                <a:lnTo>
                  <a:pt x="554078" y="44159"/>
                </a:lnTo>
                <a:lnTo>
                  <a:pt x="513118" y="25369"/>
                </a:lnTo>
                <a:lnTo>
                  <a:pt x="469699" y="11510"/>
                </a:lnTo>
                <a:lnTo>
                  <a:pt x="424174" y="2936"/>
                </a:lnTo>
                <a:lnTo>
                  <a:pt x="376897" y="0"/>
                </a:lnTo>
                <a:close/>
              </a:path>
            </a:pathLst>
          </a:custGeom>
          <a:solidFill>
            <a:srgbClr val="5CCAE8"/>
          </a:solidFill>
        </p:spPr>
        <p:txBody>
          <a:bodyPr wrap="square" lIns="0" tIns="0" rIns="0" bIns="0" rtlCol="0"/>
          <a:lstStyle/>
          <a:p>
            <a:endParaRPr/>
          </a:p>
        </p:txBody>
      </p:sp>
      <p:sp>
        <p:nvSpPr>
          <p:cNvPr id="11" name="object 11"/>
          <p:cNvSpPr/>
          <p:nvPr/>
        </p:nvSpPr>
        <p:spPr>
          <a:xfrm>
            <a:off x="386830" y="480016"/>
            <a:ext cx="296545" cy="236220"/>
          </a:xfrm>
          <a:custGeom>
            <a:avLst/>
            <a:gdLst/>
            <a:ahLst/>
            <a:cxnLst/>
            <a:rect l="l" t="t" r="r" b="b"/>
            <a:pathLst>
              <a:path w="296545" h="236220">
                <a:moveTo>
                  <a:pt x="258838" y="0"/>
                </a:moveTo>
                <a:lnTo>
                  <a:pt x="218871" y="34042"/>
                </a:lnTo>
                <a:lnTo>
                  <a:pt x="187363" y="71475"/>
                </a:lnTo>
                <a:lnTo>
                  <a:pt x="166920" y="111101"/>
                </a:lnTo>
                <a:lnTo>
                  <a:pt x="160108" y="151688"/>
                </a:lnTo>
                <a:lnTo>
                  <a:pt x="160723" y="163771"/>
                </a:lnTo>
                <a:lnTo>
                  <a:pt x="175351" y="204470"/>
                </a:lnTo>
                <a:lnTo>
                  <a:pt x="206254" y="230013"/>
                </a:lnTo>
                <a:lnTo>
                  <a:pt x="233997" y="236105"/>
                </a:lnTo>
                <a:lnTo>
                  <a:pt x="246418" y="235005"/>
                </a:lnTo>
                <a:lnTo>
                  <a:pt x="285784" y="209152"/>
                </a:lnTo>
                <a:lnTo>
                  <a:pt x="295948" y="174980"/>
                </a:lnTo>
                <a:lnTo>
                  <a:pt x="295060" y="164386"/>
                </a:lnTo>
                <a:lnTo>
                  <a:pt x="274366" y="130670"/>
                </a:lnTo>
                <a:lnTo>
                  <a:pt x="223672" y="130670"/>
                </a:lnTo>
                <a:lnTo>
                  <a:pt x="227344" y="120252"/>
                </a:lnTo>
                <a:lnTo>
                  <a:pt x="249335" y="84951"/>
                </a:lnTo>
                <a:lnTo>
                  <a:pt x="295617" y="40106"/>
                </a:lnTo>
                <a:lnTo>
                  <a:pt x="258838" y="0"/>
                </a:lnTo>
                <a:close/>
              </a:path>
              <a:path w="296545" h="236220">
                <a:moveTo>
                  <a:pt x="248843" y="121932"/>
                </a:moveTo>
                <a:lnTo>
                  <a:pt x="244538" y="121932"/>
                </a:lnTo>
                <a:lnTo>
                  <a:pt x="240284" y="122643"/>
                </a:lnTo>
                <a:lnTo>
                  <a:pt x="231902" y="125450"/>
                </a:lnTo>
                <a:lnTo>
                  <a:pt x="227749" y="127647"/>
                </a:lnTo>
                <a:lnTo>
                  <a:pt x="223672" y="130670"/>
                </a:lnTo>
                <a:lnTo>
                  <a:pt x="274366" y="130670"/>
                </a:lnTo>
                <a:lnTo>
                  <a:pt x="266420" y="125817"/>
                </a:lnTo>
                <a:lnTo>
                  <a:pt x="257910" y="122904"/>
                </a:lnTo>
                <a:lnTo>
                  <a:pt x="248843" y="121932"/>
                </a:lnTo>
                <a:close/>
              </a:path>
              <a:path w="296545" h="236220">
                <a:moveTo>
                  <a:pt x="98971" y="0"/>
                </a:moveTo>
                <a:lnTo>
                  <a:pt x="58908" y="34042"/>
                </a:lnTo>
                <a:lnTo>
                  <a:pt x="27343" y="71475"/>
                </a:lnTo>
                <a:lnTo>
                  <a:pt x="6837" y="111101"/>
                </a:lnTo>
                <a:lnTo>
                  <a:pt x="0" y="151688"/>
                </a:lnTo>
                <a:lnTo>
                  <a:pt x="616" y="163771"/>
                </a:lnTo>
                <a:lnTo>
                  <a:pt x="15285" y="204470"/>
                </a:lnTo>
                <a:lnTo>
                  <a:pt x="46264" y="230013"/>
                </a:lnTo>
                <a:lnTo>
                  <a:pt x="74079" y="236105"/>
                </a:lnTo>
                <a:lnTo>
                  <a:pt x="86518" y="235005"/>
                </a:lnTo>
                <a:lnTo>
                  <a:pt x="125750" y="209152"/>
                </a:lnTo>
                <a:lnTo>
                  <a:pt x="135839" y="174980"/>
                </a:lnTo>
                <a:lnTo>
                  <a:pt x="134960" y="164386"/>
                </a:lnTo>
                <a:lnTo>
                  <a:pt x="114447" y="130670"/>
                </a:lnTo>
                <a:lnTo>
                  <a:pt x="63728" y="130670"/>
                </a:lnTo>
                <a:lnTo>
                  <a:pt x="67393" y="120252"/>
                </a:lnTo>
                <a:lnTo>
                  <a:pt x="89245" y="84951"/>
                </a:lnTo>
                <a:lnTo>
                  <a:pt x="116329" y="58025"/>
                </a:lnTo>
                <a:lnTo>
                  <a:pt x="135839" y="40106"/>
                </a:lnTo>
                <a:lnTo>
                  <a:pt x="98971" y="0"/>
                </a:lnTo>
                <a:close/>
              </a:path>
              <a:path w="296545" h="236220">
                <a:moveTo>
                  <a:pt x="88950" y="121932"/>
                </a:moveTo>
                <a:lnTo>
                  <a:pt x="84632" y="121932"/>
                </a:lnTo>
                <a:lnTo>
                  <a:pt x="80378" y="122643"/>
                </a:lnTo>
                <a:lnTo>
                  <a:pt x="71970" y="125450"/>
                </a:lnTo>
                <a:lnTo>
                  <a:pt x="67818" y="127647"/>
                </a:lnTo>
                <a:lnTo>
                  <a:pt x="63728" y="130670"/>
                </a:lnTo>
                <a:lnTo>
                  <a:pt x="114447" y="130670"/>
                </a:lnTo>
                <a:lnTo>
                  <a:pt x="106532" y="125817"/>
                </a:lnTo>
                <a:lnTo>
                  <a:pt x="98032" y="122904"/>
                </a:lnTo>
                <a:lnTo>
                  <a:pt x="88950" y="121932"/>
                </a:lnTo>
                <a:close/>
              </a:path>
            </a:pathLst>
          </a:custGeom>
          <a:solidFill>
            <a:srgbClr val="FFFFFF"/>
          </a:solid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spc="0" dirty="0"/>
              <a:t>3</a:t>
            </a:fld>
            <a:endParaRPr spc="0" dirty="0"/>
          </a:p>
        </p:txBody>
      </p:sp>
      <p:sp>
        <p:nvSpPr>
          <p:cNvPr id="14" name="object 16">
            <a:extLst>
              <a:ext uri="{FF2B5EF4-FFF2-40B4-BE49-F238E27FC236}">
                <a16:creationId xmlns:a16="http://schemas.microsoft.com/office/drawing/2014/main" id="{65EE8640-0CB8-429B-AAEF-73E33918AF14}"/>
              </a:ext>
            </a:extLst>
          </p:cNvPr>
          <p:cNvSpPr txBox="1">
            <a:spLocks noGrp="1"/>
          </p:cNvSpPr>
          <p:nvPr>
            <p:ph type="ftr" sz="quarter" idx="5"/>
          </p:nvPr>
        </p:nvSpPr>
        <p:spPr>
          <a:xfrm>
            <a:off x="2829415" y="7082573"/>
            <a:ext cx="5542915" cy="318134"/>
          </a:xfrm>
          <a:prstGeom prst="rect">
            <a:avLst/>
          </a:prstGeom>
        </p:spPr>
        <p:txBody>
          <a:bodyPr vert="horz" wrap="square" lIns="0" tIns="2540" rIns="0" bIns="0" rtlCol="0">
            <a:spAutoFit/>
          </a:bodyPr>
          <a:lstStyle/>
          <a:p>
            <a:pPr marL="625475" marR="5080" indent="-613410">
              <a:lnSpc>
                <a:spcPct val="100000"/>
              </a:lnSpc>
              <a:spcBef>
                <a:spcPts val="20"/>
              </a:spcBef>
            </a:pPr>
            <a:r>
              <a:rPr dirty="0"/>
              <a:t>© 20</a:t>
            </a:r>
            <a:r>
              <a:rPr lang="en-US" dirty="0"/>
              <a:t>23</a:t>
            </a:r>
            <a:r>
              <a:rPr dirty="0"/>
              <a:t> PACER Center, Inc. All rights reserved. | 8161 Normandale Blvd | Minneapolis, MN 55437  952.838.9000 |  PACERTeensAgainstBullying.org  |</a:t>
            </a:r>
            <a:r>
              <a:rPr spc="-10" dirty="0"/>
              <a:t> </a:t>
            </a:r>
            <a:r>
              <a:rPr spc="0" dirty="0">
                <a:hlinkClick r:id="rId5"/>
              </a:rPr>
              <a:t>bullying411@PACER.org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21500" y="1905000"/>
            <a:ext cx="2776550" cy="38662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6781927"/>
            <a:ext cx="10058400" cy="990600"/>
          </a:xfrm>
          <a:custGeom>
            <a:avLst/>
            <a:gdLst/>
            <a:ahLst/>
            <a:cxnLst/>
            <a:rect l="l" t="t" r="r" b="b"/>
            <a:pathLst>
              <a:path w="10058400" h="990600">
                <a:moveTo>
                  <a:pt x="0" y="990473"/>
                </a:moveTo>
                <a:lnTo>
                  <a:pt x="10058400" y="990473"/>
                </a:lnTo>
                <a:lnTo>
                  <a:pt x="10058400" y="0"/>
                </a:lnTo>
                <a:lnTo>
                  <a:pt x="0" y="0"/>
                </a:lnTo>
                <a:lnTo>
                  <a:pt x="0" y="990473"/>
                </a:lnTo>
                <a:close/>
              </a:path>
            </a:pathLst>
          </a:custGeom>
          <a:solidFill>
            <a:srgbClr val="F19628"/>
          </a:solidFill>
        </p:spPr>
        <p:txBody>
          <a:bodyPr wrap="square" lIns="0" tIns="0" rIns="0" bIns="0" rtlCol="0"/>
          <a:lstStyle/>
          <a:p>
            <a:endParaRPr/>
          </a:p>
        </p:txBody>
      </p:sp>
      <p:sp>
        <p:nvSpPr>
          <p:cNvPr id="4" name="object 4"/>
          <p:cNvSpPr/>
          <p:nvPr/>
        </p:nvSpPr>
        <p:spPr>
          <a:xfrm>
            <a:off x="489333" y="6905233"/>
            <a:ext cx="1436229" cy="56265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9401447" y="7171301"/>
            <a:ext cx="297180" cy="297180"/>
          </a:xfrm>
          <a:custGeom>
            <a:avLst/>
            <a:gdLst/>
            <a:ahLst/>
            <a:cxnLst/>
            <a:rect l="l" t="t" r="r" b="b"/>
            <a:pathLst>
              <a:path w="297179" h="297179">
                <a:moveTo>
                  <a:pt x="148297" y="0"/>
                </a:moveTo>
                <a:lnTo>
                  <a:pt x="101424" y="7560"/>
                </a:lnTo>
                <a:lnTo>
                  <a:pt x="60715" y="28612"/>
                </a:lnTo>
                <a:lnTo>
                  <a:pt x="28612" y="60715"/>
                </a:lnTo>
                <a:lnTo>
                  <a:pt x="7560" y="101424"/>
                </a:lnTo>
                <a:lnTo>
                  <a:pt x="0" y="148297"/>
                </a:lnTo>
                <a:lnTo>
                  <a:pt x="7560" y="195171"/>
                </a:lnTo>
                <a:lnTo>
                  <a:pt x="28612" y="235880"/>
                </a:lnTo>
                <a:lnTo>
                  <a:pt x="60715" y="267982"/>
                </a:lnTo>
                <a:lnTo>
                  <a:pt x="101424" y="289035"/>
                </a:lnTo>
                <a:lnTo>
                  <a:pt x="148297" y="296595"/>
                </a:lnTo>
                <a:lnTo>
                  <a:pt x="195171" y="289035"/>
                </a:lnTo>
                <a:lnTo>
                  <a:pt x="235880" y="267982"/>
                </a:lnTo>
                <a:lnTo>
                  <a:pt x="267982" y="235880"/>
                </a:lnTo>
                <a:lnTo>
                  <a:pt x="289035" y="195171"/>
                </a:lnTo>
                <a:lnTo>
                  <a:pt x="296595" y="148297"/>
                </a:lnTo>
                <a:lnTo>
                  <a:pt x="289035" y="101424"/>
                </a:lnTo>
                <a:lnTo>
                  <a:pt x="267982" y="60715"/>
                </a:lnTo>
                <a:lnTo>
                  <a:pt x="235880" y="28612"/>
                </a:lnTo>
                <a:lnTo>
                  <a:pt x="195171" y="7560"/>
                </a:lnTo>
                <a:lnTo>
                  <a:pt x="148297" y="0"/>
                </a:lnTo>
                <a:close/>
              </a:path>
            </a:pathLst>
          </a:custGeom>
          <a:solidFill>
            <a:srgbClr val="FFFFFF"/>
          </a:solidFill>
        </p:spPr>
        <p:txBody>
          <a:bodyPr wrap="square" lIns="0" tIns="0" rIns="0" bIns="0" rtlCol="0"/>
          <a:lstStyle/>
          <a:p>
            <a:endParaRPr/>
          </a:p>
        </p:txBody>
      </p:sp>
      <p:sp>
        <p:nvSpPr>
          <p:cNvPr id="6" name="object 6"/>
          <p:cNvSpPr/>
          <p:nvPr/>
        </p:nvSpPr>
        <p:spPr>
          <a:xfrm>
            <a:off x="0" y="6494030"/>
            <a:ext cx="10058400" cy="288290"/>
          </a:xfrm>
          <a:custGeom>
            <a:avLst/>
            <a:gdLst/>
            <a:ahLst/>
            <a:cxnLst/>
            <a:rect l="l" t="t" r="r" b="b"/>
            <a:pathLst>
              <a:path w="10058400" h="288290">
                <a:moveTo>
                  <a:pt x="10058400" y="287896"/>
                </a:moveTo>
                <a:lnTo>
                  <a:pt x="0" y="287896"/>
                </a:lnTo>
                <a:lnTo>
                  <a:pt x="0" y="0"/>
                </a:lnTo>
                <a:lnTo>
                  <a:pt x="10058400" y="0"/>
                </a:lnTo>
                <a:lnTo>
                  <a:pt x="10058400" y="287896"/>
                </a:lnTo>
                <a:close/>
              </a:path>
            </a:pathLst>
          </a:custGeom>
          <a:solidFill>
            <a:srgbClr val="DC7F29"/>
          </a:solidFill>
        </p:spPr>
        <p:txBody>
          <a:bodyPr wrap="square" lIns="0" tIns="0" rIns="0" bIns="0" rtlCol="0"/>
          <a:lstStyle/>
          <a:p>
            <a:endParaRPr/>
          </a:p>
        </p:txBody>
      </p:sp>
      <p:sp>
        <p:nvSpPr>
          <p:cNvPr id="7" name="object 7"/>
          <p:cNvSpPr/>
          <p:nvPr/>
        </p:nvSpPr>
        <p:spPr>
          <a:xfrm>
            <a:off x="489084" y="399097"/>
            <a:ext cx="6546850" cy="1125220"/>
          </a:xfrm>
          <a:custGeom>
            <a:avLst/>
            <a:gdLst/>
            <a:ahLst/>
            <a:cxnLst/>
            <a:rect l="l" t="t" r="r" b="b"/>
            <a:pathLst>
              <a:path w="6546850" h="1125220">
                <a:moveTo>
                  <a:pt x="6419723" y="0"/>
                </a:moveTo>
                <a:lnTo>
                  <a:pt x="127000" y="0"/>
                </a:lnTo>
                <a:lnTo>
                  <a:pt x="77688" y="10021"/>
                </a:lnTo>
                <a:lnTo>
                  <a:pt x="37306" y="37306"/>
                </a:lnTo>
                <a:lnTo>
                  <a:pt x="10021" y="77688"/>
                </a:lnTo>
                <a:lnTo>
                  <a:pt x="0" y="127000"/>
                </a:lnTo>
                <a:lnTo>
                  <a:pt x="0" y="997902"/>
                </a:lnTo>
                <a:lnTo>
                  <a:pt x="10021" y="1047214"/>
                </a:lnTo>
                <a:lnTo>
                  <a:pt x="37306" y="1087596"/>
                </a:lnTo>
                <a:lnTo>
                  <a:pt x="77688" y="1114881"/>
                </a:lnTo>
                <a:lnTo>
                  <a:pt x="127000" y="1124902"/>
                </a:lnTo>
                <a:lnTo>
                  <a:pt x="6419723" y="1124902"/>
                </a:lnTo>
                <a:lnTo>
                  <a:pt x="6469034" y="1114881"/>
                </a:lnTo>
                <a:lnTo>
                  <a:pt x="6509416" y="1087596"/>
                </a:lnTo>
                <a:lnTo>
                  <a:pt x="6536701" y="1047214"/>
                </a:lnTo>
                <a:lnTo>
                  <a:pt x="6546723" y="997902"/>
                </a:lnTo>
                <a:lnTo>
                  <a:pt x="6546723" y="127000"/>
                </a:lnTo>
                <a:lnTo>
                  <a:pt x="6536701" y="77688"/>
                </a:lnTo>
                <a:lnTo>
                  <a:pt x="6509416" y="37306"/>
                </a:lnTo>
                <a:lnTo>
                  <a:pt x="6469034" y="10021"/>
                </a:lnTo>
                <a:lnTo>
                  <a:pt x="6419723" y="0"/>
                </a:lnTo>
                <a:close/>
              </a:path>
            </a:pathLst>
          </a:custGeom>
          <a:solidFill>
            <a:srgbClr val="EB6829"/>
          </a:solidFill>
        </p:spPr>
        <p:txBody>
          <a:bodyPr wrap="square" lIns="0" tIns="0" rIns="0" bIns="0" rtlCol="0"/>
          <a:lstStyle/>
          <a:p>
            <a:endParaRPr/>
          </a:p>
        </p:txBody>
      </p:sp>
      <p:sp>
        <p:nvSpPr>
          <p:cNvPr id="8" name="object 8"/>
          <p:cNvSpPr/>
          <p:nvPr/>
        </p:nvSpPr>
        <p:spPr>
          <a:xfrm>
            <a:off x="6604461" y="1140046"/>
            <a:ext cx="296545" cy="236220"/>
          </a:xfrm>
          <a:custGeom>
            <a:avLst/>
            <a:gdLst/>
            <a:ahLst/>
            <a:cxnLst/>
            <a:rect l="l" t="t" r="r" b="b"/>
            <a:pathLst>
              <a:path w="296545" h="236219">
                <a:moveTo>
                  <a:pt x="133983" y="105435"/>
                </a:moveTo>
                <a:lnTo>
                  <a:pt x="72275" y="105435"/>
                </a:lnTo>
                <a:lnTo>
                  <a:pt x="68603" y="115853"/>
                </a:lnTo>
                <a:lnTo>
                  <a:pt x="64369" y="125445"/>
                </a:lnTo>
                <a:lnTo>
                  <a:pt x="35098" y="163131"/>
                </a:lnTo>
                <a:lnTo>
                  <a:pt x="330" y="195999"/>
                </a:lnTo>
                <a:lnTo>
                  <a:pt x="37109" y="236105"/>
                </a:lnTo>
                <a:lnTo>
                  <a:pt x="77076" y="202063"/>
                </a:lnTo>
                <a:lnTo>
                  <a:pt x="108585" y="164630"/>
                </a:lnTo>
                <a:lnTo>
                  <a:pt x="129027" y="125004"/>
                </a:lnTo>
                <a:lnTo>
                  <a:pt x="133983" y="105435"/>
                </a:lnTo>
                <a:close/>
              </a:path>
              <a:path w="296545" h="236219">
                <a:moveTo>
                  <a:pt x="61950" y="0"/>
                </a:moveTo>
                <a:lnTo>
                  <a:pt x="18072" y="17627"/>
                </a:lnTo>
                <a:lnTo>
                  <a:pt x="0" y="61125"/>
                </a:lnTo>
                <a:lnTo>
                  <a:pt x="888" y="71719"/>
                </a:lnTo>
                <a:lnTo>
                  <a:pt x="21581" y="105435"/>
                </a:lnTo>
                <a:lnTo>
                  <a:pt x="47104" y="114172"/>
                </a:lnTo>
                <a:lnTo>
                  <a:pt x="51409" y="114172"/>
                </a:lnTo>
                <a:lnTo>
                  <a:pt x="55664" y="113461"/>
                </a:lnTo>
                <a:lnTo>
                  <a:pt x="64046" y="110655"/>
                </a:lnTo>
                <a:lnTo>
                  <a:pt x="68199" y="108457"/>
                </a:lnTo>
                <a:lnTo>
                  <a:pt x="72275" y="105435"/>
                </a:lnTo>
                <a:lnTo>
                  <a:pt x="133983" y="105434"/>
                </a:lnTo>
                <a:lnTo>
                  <a:pt x="134136" y="104831"/>
                </a:lnTo>
                <a:lnTo>
                  <a:pt x="135839" y="84416"/>
                </a:lnTo>
                <a:lnTo>
                  <a:pt x="135224" y="72334"/>
                </a:lnTo>
                <a:lnTo>
                  <a:pt x="120596" y="31633"/>
                </a:lnTo>
                <a:lnTo>
                  <a:pt x="89693" y="6091"/>
                </a:lnTo>
                <a:lnTo>
                  <a:pt x="71377" y="676"/>
                </a:lnTo>
                <a:lnTo>
                  <a:pt x="61950" y="0"/>
                </a:lnTo>
                <a:close/>
              </a:path>
              <a:path w="296545" h="236219">
                <a:moveTo>
                  <a:pt x="294074" y="105435"/>
                </a:moveTo>
                <a:lnTo>
                  <a:pt x="232219" y="105435"/>
                </a:lnTo>
                <a:lnTo>
                  <a:pt x="228554" y="115853"/>
                </a:lnTo>
                <a:lnTo>
                  <a:pt x="224342" y="125445"/>
                </a:lnTo>
                <a:lnTo>
                  <a:pt x="195149" y="163131"/>
                </a:lnTo>
                <a:lnTo>
                  <a:pt x="160108" y="195999"/>
                </a:lnTo>
                <a:lnTo>
                  <a:pt x="196977" y="236105"/>
                </a:lnTo>
                <a:lnTo>
                  <a:pt x="237039" y="202063"/>
                </a:lnTo>
                <a:lnTo>
                  <a:pt x="268605" y="164630"/>
                </a:lnTo>
                <a:lnTo>
                  <a:pt x="289104" y="125004"/>
                </a:lnTo>
                <a:lnTo>
                  <a:pt x="294074" y="105435"/>
                </a:lnTo>
                <a:close/>
              </a:path>
              <a:path w="296545" h="236219">
                <a:moveTo>
                  <a:pt x="221869" y="0"/>
                </a:moveTo>
                <a:lnTo>
                  <a:pt x="178054" y="17627"/>
                </a:lnTo>
                <a:lnTo>
                  <a:pt x="160108" y="61125"/>
                </a:lnTo>
                <a:lnTo>
                  <a:pt x="160985" y="71719"/>
                </a:lnTo>
                <a:lnTo>
                  <a:pt x="181501" y="105435"/>
                </a:lnTo>
                <a:lnTo>
                  <a:pt x="206997" y="114172"/>
                </a:lnTo>
                <a:lnTo>
                  <a:pt x="211315" y="114172"/>
                </a:lnTo>
                <a:lnTo>
                  <a:pt x="215569" y="113461"/>
                </a:lnTo>
                <a:lnTo>
                  <a:pt x="223977" y="110655"/>
                </a:lnTo>
                <a:lnTo>
                  <a:pt x="228130" y="108457"/>
                </a:lnTo>
                <a:lnTo>
                  <a:pt x="232219" y="105435"/>
                </a:lnTo>
                <a:lnTo>
                  <a:pt x="294074" y="105434"/>
                </a:lnTo>
                <a:lnTo>
                  <a:pt x="294227" y="104831"/>
                </a:lnTo>
                <a:lnTo>
                  <a:pt x="295935" y="84416"/>
                </a:lnTo>
                <a:lnTo>
                  <a:pt x="295320" y="72334"/>
                </a:lnTo>
                <a:lnTo>
                  <a:pt x="280662" y="31633"/>
                </a:lnTo>
                <a:lnTo>
                  <a:pt x="249683" y="6091"/>
                </a:lnTo>
                <a:lnTo>
                  <a:pt x="231327" y="676"/>
                </a:lnTo>
                <a:lnTo>
                  <a:pt x="221869" y="0"/>
                </a:lnTo>
                <a:close/>
              </a:path>
            </a:pathLst>
          </a:custGeom>
          <a:solidFill>
            <a:srgbClr val="FFFFFF"/>
          </a:solidFill>
        </p:spPr>
        <p:txBody>
          <a:bodyPr wrap="square" lIns="0" tIns="0" rIns="0" bIns="0" rtlCol="0"/>
          <a:lstStyle/>
          <a:p>
            <a:endParaRPr/>
          </a:p>
        </p:txBody>
      </p:sp>
      <p:sp>
        <p:nvSpPr>
          <p:cNvPr id="9" name="object 9"/>
          <p:cNvSpPr txBox="1">
            <a:spLocks noGrp="1"/>
          </p:cNvSpPr>
          <p:nvPr>
            <p:ph type="title"/>
          </p:nvPr>
        </p:nvSpPr>
        <p:spPr>
          <a:xfrm>
            <a:off x="1014526" y="569377"/>
            <a:ext cx="4006715" cy="574040"/>
          </a:xfrm>
          <a:prstGeom prst="rect">
            <a:avLst/>
          </a:prstGeom>
        </p:spPr>
        <p:txBody>
          <a:bodyPr vert="horz" wrap="square" lIns="0" tIns="12700" rIns="0" bIns="0" rtlCol="0">
            <a:spAutoFit/>
          </a:bodyPr>
          <a:lstStyle/>
          <a:p>
            <a:pPr marL="12700">
              <a:lnSpc>
                <a:spcPct val="100000"/>
              </a:lnSpc>
              <a:spcBef>
                <a:spcPts val="100"/>
              </a:spcBef>
            </a:pPr>
            <a:r>
              <a:rPr dirty="0"/>
              <a:t>Who Is</a:t>
            </a:r>
            <a:r>
              <a:rPr spc="-85" dirty="0"/>
              <a:t> </a:t>
            </a:r>
            <a:r>
              <a:rPr spc="-20" dirty="0"/>
              <a:t>Involved?</a:t>
            </a:r>
          </a:p>
        </p:txBody>
      </p:sp>
      <p:sp>
        <p:nvSpPr>
          <p:cNvPr id="10" name="object 10"/>
          <p:cNvSpPr txBox="1"/>
          <p:nvPr/>
        </p:nvSpPr>
        <p:spPr>
          <a:xfrm>
            <a:off x="476385" y="1846604"/>
            <a:ext cx="6217285" cy="3713837"/>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D6F7B"/>
                </a:solidFill>
                <a:latin typeface="Aleo"/>
                <a:cs typeface="Aleo"/>
              </a:rPr>
              <a:t>Bullying can happen </a:t>
            </a:r>
            <a:r>
              <a:rPr sz="1400" b="1" spc="5" dirty="0">
                <a:solidFill>
                  <a:srgbClr val="0D6F7B"/>
                </a:solidFill>
                <a:latin typeface="Aleo"/>
                <a:cs typeface="Aleo"/>
              </a:rPr>
              <a:t>to</a:t>
            </a:r>
            <a:r>
              <a:rPr sz="1400" b="1" spc="-75" dirty="0">
                <a:solidFill>
                  <a:srgbClr val="0D6F7B"/>
                </a:solidFill>
                <a:latin typeface="Aleo"/>
                <a:cs typeface="Aleo"/>
              </a:rPr>
              <a:t> </a:t>
            </a:r>
            <a:r>
              <a:rPr sz="1400" b="1" u="heavy" spc="-10" dirty="0">
                <a:solidFill>
                  <a:srgbClr val="0D6F7B"/>
                </a:solidFill>
                <a:latin typeface="Aleo"/>
                <a:cs typeface="Aleo"/>
              </a:rPr>
              <a:t>anyone</a:t>
            </a:r>
            <a:r>
              <a:rPr sz="1400" b="1" spc="-10" dirty="0">
                <a:solidFill>
                  <a:srgbClr val="0D6F7B"/>
                </a:solidFill>
                <a:latin typeface="Aleo"/>
                <a:cs typeface="Aleo"/>
              </a:rPr>
              <a:t>.</a:t>
            </a:r>
            <a:endParaRPr sz="1400" dirty="0">
              <a:latin typeface="Aleo"/>
              <a:cs typeface="Aleo"/>
            </a:endParaRPr>
          </a:p>
          <a:p>
            <a:pPr>
              <a:lnSpc>
                <a:spcPct val="100000"/>
              </a:lnSpc>
              <a:spcBef>
                <a:spcPts val="40"/>
              </a:spcBef>
            </a:pPr>
            <a:endParaRPr sz="1600" dirty="0">
              <a:latin typeface="Times New Roman"/>
              <a:cs typeface="Times New Roman"/>
            </a:endParaRPr>
          </a:p>
          <a:p>
            <a:pPr marL="12700" marR="11430">
              <a:lnSpc>
                <a:spcPct val="100000"/>
              </a:lnSpc>
            </a:pPr>
            <a:r>
              <a:rPr sz="1200" dirty="0">
                <a:solidFill>
                  <a:srgbClr val="0D6F7B"/>
                </a:solidFill>
                <a:latin typeface="Aleo"/>
                <a:cs typeface="Aleo"/>
              </a:rPr>
              <a:t>Bullying is </a:t>
            </a:r>
            <a:r>
              <a:rPr sz="1200" spc="-10" dirty="0">
                <a:solidFill>
                  <a:srgbClr val="0D6F7B"/>
                </a:solidFill>
                <a:latin typeface="Aleo"/>
                <a:cs typeface="Aleo"/>
              </a:rPr>
              <a:t>about </a:t>
            </a:r>
            <a:r>
              <a:rPr sz="1200" spc="0" dirty="0">
                <a:solidFill>
                  <a:srgbClr val="0D6F7B"/>
                </a:solidFill>
                <a:latin typeface="Aleo"/>
                <a:cs typeface="Aleo"/>
              </a:rPr>
              <a:t>someone’s </a:t>
            </a:r>
            <a:r>
              <a:rPr sz="1200" spc="-10" dirty="0">
                <a:solidFill>
                  <a:srgbClr val="0D6F7B"/>
                </a:solidFill>
                <a:latin typeface="Aleo"/>
                <a:cs typeface="Aleo"/>
              </a:rPr>
              <a:t>behavior. </a:t>
            </a:r>
            <a:r>
              <a:rPr lang="en-US" sz="1200" spc="-10" dirty="0">
                <a:solidFill>
                  <a:srgbClr val="0D6F7B"/>
                </a:solidFill>
                <a:latin typeface="Aleo"/>
                <a:cs typeface="Aleo"/>
              </a:rPr>
              <a:t>That behavior could be directed at the shy, quiet student or the class tough guy. Research shows that students who are perceived to be different in some way are an increased risk of being bullied. However, it’s important to recognize that bullying can happen to anyone. The one sure thing is that no one </a:t>
            </a:r>
            <a:r>
              <a:rPr lang="en-US" sz="1200" b="1" spc="-10" dirty="0">
                <a:solidFill>
                  <a:srgbClr val="0D6F7B"/>
                </a:solidFill>
                <a:latin typeface="Aleo"/>
                <a:cs typeface="Aleo"/>
              </a:rPr>
              <a:t>ever</a:t>
            </a:r>
            <a:r>
              <a:rPr lang="en-US" sz="1200" spc="-10" dirty="0">
                <a:solidFill>
                  <a:srgbClr val="0D6F7B"/>
                </a:solidFill>
                <a:latin typeface="Aleo"/>
                <a:cs typeface="Aleo"/>
              </a:rPr>
              <a:t> deserved to bullied, it is </a:t>
            </a:r>
            <a:r>
              <a:rPr lang="en-US" sz="1200" b="1" spc="-10" dirty="0">
                <a:solidFill>
                  <a:srgbClr val="0D6F7B"/>
                </a:solidFill>
                <a:latin typeface="Aleo"/>
                <a:cs typeface="Aleo"/>
              </a:rPr>
              <a:t>never</a:t>
            </a:r>
            <a:r>
              <a:rPr lang="en-US" sz="1200" spc="-10" dirty="0">
                <a:solidFill>
                  <a:srgbClr val="0D6F7B"/>
                </a:solidFill>
                <a:latin typeface="Aleo"/>
                <a:cs typeface="Aleo"/>
              </a:rPr>
              <a:t> their fault, and if someone is being bullied, they have a </a:t>
            </a:r>
            <a:r>
              <a:rPr lang="en-US" sz="1200" b="1" spc="-10" dirty="0">
                <a:solidFill>
                  <a:srgbClr val="0D6F7B"/>
                </a:solidFill>
                <a:latin typeface="Aleo"/>
                <a:cs typeface="Aleo"/>
              </a:rPr>
              <a:t>right </a:t>
            </a:r>
            <a:r>
              <a:rPr lang="en-US" sz="1200" spc="-10" dirty="0">
                <a:solidFill>
                  <a:srgbClr val="0D6F7B"/>
                </a:solidFill>
                <a:latin typeface="Aleo"/>
                <a:cs typeface="Aleo"/>
              </a:rPr>
              <a:t>to be safe.  </a:t>
            </a:r>
          </a:p>
          <a:p>
            <a:pPr marL="12700" marR="11430">
              <a:lnSpc>
                <a:spcPct val="100000"/>
              </a:lnSpc>
            </a:pPr>
            <a:endParaRPr lang="en-US" sz="1200" spc="-10" dirty="0">
              <a:solidFill>
                <a:srgbClr val="0D6F7B"/>
              </a:solidFill>
              <a:latin typeface="Aleo"/>
              <a:cs typeface="Times New Roman"/>
            </a:endParaRPr>
          </a:p>
          <a:p>
            <a:pPr marL="12700" marR="11430">
              <a:lnSpc>
                <a:spcPct val="100000"/>
              </a:lnSpc>
            </a:pPr>
            <a:endParaRPr sz="1250" dirty="0">
              <a:latin typeface="Times New Roman"/>
              <a:cs typeface="Times New Roman"/>
            </a:endParaRPr>
          </a:p>
          <a:p>
            <a:pPr marL="12700">
              <a:lnSpc>
                <a:spcPct val="100000"/>
              </a:lnSpc>
            </a:pPr>
            <a:r>
              <a:rPr sz="1400" b="1" spc="5" dirty="0">
                <a:solidFill>
                  <a:srgbClr val="0D6F7B"/>
                </a:solidFill>
                <a:latin typeface="Aleo"/>
                <a:cs typeface="Aleo"/>
              </a:rPr>
              <a:t>So </a:t>
            </a:r>
            <a:r>
              <a:rPr sz="1400" b="1" dirty="0">
                <a:solidFill>
                  <a:srgbClr val="0D6F7B"/>
                </a:solidFill>
                <a:latin typeface="Aleo"/>
                <a:cs typeface="Aleo"/>
              </a:rPr>
              <a:t>who</a:t>
            </a:r>
            <a:r>
              <a:rPr sz="1400" b="1" spc="-80" dirty="0">
                <a:solidFill>
                  <a:srgbClr val="0D6F7B"/>
                </a:solidFill>
                <a:latin typeface="Aleo"/>
                <a:cs typeface="Aleo"/>
              </a:rPr>
              <a:t> </a:t>
            </a:r>
            <a:r>
              <a:rPr sz="1400" b="1" spc="-5" dirty="0">
                <a:solidFill>
                  <a:srgbClr val="0D6F7B"/>
                </a:solidFill>
                <a:latin typeface="Aleo"/>
                <a:cs typeface="Aleo"/>
              </a:rPr>
              <a:t>bullies?</a:t>
            </a:r>
            <a:endParaRPr lang="en-US" sz="1200" b="1" spc="-5" dirty="0">
              <a:solidFill>
                <a:srgbClr val="0D6F7B"/>
              </a:solidFill>
              <a:latin typeface="Times New Roman"/>
              <a:cs typeface="Times New Roman"/>
            </a:endParaRPr>
          </a:p>
          <a:p>
            <a:pPr marL="12700">
              <a:lnSpc>
                <a:spcPct val="100000"/>
              </a:lnSpc>
            </a:pPr>
            <a:endParaRPr lang="en-US" sz="1200" b="1" spc="-5" dirty="0">
              <a:solidFill>
                <a:srgbClr val="0D6F7B"/>
              </a:solidFill>
              <a:latin typeface="Times New Roman"/>
              <a:cs typeface="Times New Roman"/>
            </a:endParaRPr>
          </a:p>
          <a:p>
            <a:pPr marL="12700" marR="11430" lvl="0"/>
            <a:r>
              <a:rPr lang="en-US" sz="1200" dirty="0">
                <a:solidFill>
                  <a:srgbClr val="0D6F7B"/>
                </a:solidFill>
                <a:latin typeface="Aleo"/>
                <a:cs typeface="Aleo"/>
              </a:rPr>
              <a:t>While there are stereotypes about those who bullying, it’s not appearance that defines who bullies; it’s behavior.</a:t>
            </a:r>
          </a:p>
          <a:p>
            <a:pPr marL="12700" marR="11430" lvl="0"/>
            <a:endParaRPr lang="en-US" sz="1200" spc="-10" dirty="0">
              <a:solidFill>
                <a:srgbClr val="0D6F7B"/>
              </a:solidFill>
              <a:latin typeface="Aleo"/>
              <a:cs typeface="Aleo"/>
            </a:endParaRPr>
          </a:p>
          <a:p>
            <a:pPr marL="469900" marR="11430" lvl="1"/>
            <a:r>
              <a:rPr lang="en-US" sz="1200" b="1" spc="-10" dirty="0">
                <a:solidFill>
                  <a:srgbClr val="0D6F7B"/>
                </a:solidFill>
                <a:latin typeface="Aleo"/>
                <a:cs typeface="Aleo"/>
              </a:rPr>
              <a:t>Bullying is an action, not a personality trait.</a:t>
            </a:r>
          </a:p>
          <a:p>
            <a:pPr marL="12700">
              <a:lnSpc>
                <a:spcPct val="100000"/>
              </a:lnSpc>
            </a:pPr>
            <a:endParaRPr lang="en-US" sz="1400" dirty="0">
              <a:latin typeface="Aleo"/>
              <a:cs typeface="Aleo"/>
            </a:endParaRPr>
          </a:p>
          <a:p>
            <a:pPr marL="12700" marR="11430" lvl="0"/>
            <a:r>
              <a:rPr lang="en-US" sz="1200" dirty="0">
                <a:solidFill>
                  <a:srgbClr val="0D6F7B"/>
                </a:solidFill>
                <a:latin typeface="Aleo"/>
                <a:cs typeface="Aleo"/>
              </a:rPr>
              <a:t>Students who bully can be any size, age, grade, or gender. There is no single characteristic or personality trait that indicates who bullies others. </a:t>
            </a:r>
            <a:endParaRPr lang="en-US" sz="1400" dirty="0">
              <a:latin typeface="Aleo"/>
              <a:cs typeface="Aleo"/>
            </a:endParaRPr>
          </a:p>
          <a:p>
            <a:pPr marL="12700">
              <a:lnSpc>
                <a:spcPct val="100000"/>
              </a:lnSpc>
            </a:pPr>
            <a:endParaRPr sz="1400" dirty="0">
              <a:latin typeface="Aleo"/>
              <a:cs typeface="Aleo"/>
            </a:endParaRPr>
          </a:p>
        </p:txBody>
      </p:sp>
      <p:sp>
        <p:nvSpPr>
          <p:cNvPr id="11" name="object 11"/>
          <p:cNvSpPr/>
          <p:nvPr/>
        </p:nvSpPr>
        <p:spPr>
          <a:xfrm>
            <a:off x="157906" y="221173"/>
            <a:ext cx="754380" cy="754380"/>
          </a:xfrm>
          <a:custGeom>
            <a:avLst/>
            <a:gdLst/>
            <a:ahLst/>
            <a:cxnLst/>
            <a:rect l="l" t="t" r="r" b="b"/>
            <a:pathLst>
              <a:path w="754380" h="754380">
                <a:moveTo>
                  <a:pt x="376897" y="0"/>
                </a:moveTo>
                <a:lnTo>
                  <a:pt x="329621" y="2936"/>
                </a:lnTo>
                <a:lnTo>
                  <a:pt x="284096" y="11510"/>
                </a:lnTo>
                <a:lnTo>
                  <a:pt x="240677" y="25369"/>
                </a:lnTo>
                <a:lnTo>
                  <a:pt x="199717" y="44159"/>
                </a:lnTo>
                <a:lnTo>
                  <a:pt x="161568" y="67528"/>
                </a:lnTo>
                <a:lnTo>
                  <a:pt x="126585" y="95121"/>
                </a:lnTo>
                <a:lnTo>
                  <a:pt x="95121" y="126585"/>
                </a:lnTo>
                <a:lnTo>
                  <a:pt x="67528" y="161568"/>
                </a:lnTo>
                <a:lnTo>
                  <a:pt x="44159" y="199717"/>
                </a:lnTo>
                <a:lnTo>
                  <a:pt x="25369" y="240677"/>
                </a:lnTo>
                <a:lnTo>
                  <a:pt x="11510" y="284096"/>
                </a:lnTo>
                <a:lnTo>
                  <a:pt x="2936" y="329621"/>
                </a:lnTo>
                <a:lnTo>
                  <a:pt x="0" y="376897"/>
                </a:lnTo>
                <a:lnTo>
                  <a:pt x="2936" y="424174"/>
                </a:lnTo>
                <a:lnTo>
                  <a:pt x="11510" y="469699"/>
                </a:lnTo>
                <a:lnTo>
                  <a:pt x="25369" y="513118"/>
                </a:lnTo>
                <a:lnTo>
                  <a:pt x="44159" y="554078"/>
                </a:lnTo>
                <a:lnTo>
                  <a:pt x="67528" y="592226"/>
                </a:lnTo>
                <a:lnTo>
                  <a:pt x="95121" y="627210"/>
                </a:lnTo>
                <a:lnTo>
                  <a:pt x="126585" y="658674"/>
                </a:lnTo>
                <a:lnTo>
                  <a:pt x="161568" y="686267"/>
                </a:lnTo>
                <a:lnTo>
                  <a:pt x="199717" y="709635"/>
                </a:lnTo>
                <a:lnTo>
                  <a:pt x="240677" y="728426"/>
                </a:lnTo>
                <a:lnTo>
                  <a:pt x="284096" y="742284"/>
                </a:lnTo>
                <a:lnTo>
                  <a:pt x="329621" y="750859"/>
                </a:lnTo>
                <a:lnTo>
                  <a:pt x="376897" y="753795"/>
                </a:lnTo>
                <a:lnTo>
                  <a:pt x="424174" y="750859"/>
                </a:lnTo>
                <a:lnTo>
                  <a:pt x="469699" y="742284"/>
                </a:lnTo>
                <a:lnTo>
                  <a:pt x="513118" y="728426"/>
                </a:lnTo>
                <a:lnTo>
                  <a:pt x="554078" y="709635"/>
                </a:lnTo>
                <a:lnTo>
                  <a:pt x="592226" y="686267"/>
                </a:lnTo>
                <a:lnTo>
                  <a:pt x="627210" y="658674"/>
                </a:lnTo>
                <a:lnTo>
                  <a:pt x="658674" y="627210"/>
                </a:lnTo>
                <a:lnTo>
                  <a:pt x="686267" y="592226"/>
                </a:lnTo>
                <a:lnTo>
                  <a:pt x="709635" y="554078"/>
                </a:lnTo>
                <a:lnTo>
                  <a:pt x="728426" y="513118"/>
                </a:lnTo>
                <a:lnTo>
                  <a:pt x="742284" y="469699"/>
                </a:lnTo>
                <a:lnTo>
                  <a:pt x="750859" y="424174"/>
                </a:lnTo>
                <a:lnTo>
                  <a:pt x="753795" y="376897"/>
                </a:lnTo>
                <a:lnTo>
                  <a:pt x="750859" y="329621"/>
                </a:lnTo>
                <a:lnTo>
                  <a:pt x="742284" y="284096"/>
                </a:lnTo>
                <a:lnTo>
                  <a:pt x="728426" y="240677"/>
                </a:lnTo>
                <a:lnTo>
                  <a:pt x="709635" y="199717"/>
                </a:lnTo>
                <a:lnTo>
                  <a:pt x="686267" y="161568"/>
                </a:lnTo>
                <a:lnTo>
                  <a:pt x="658674" y="126585"/>
                </a:lnTo>
                <a:lnTo>
                  <a:pt x="627210" y="95121"/>
                </a:lnTo>
                <a:lnTo>
                  <a:pt x="592226" y="67528"/>
                </a:lnTo>
                <a:lnTo>
                  <a:pt x="554078" y="44159"/>
                </a:lnTo>
                <a:lnTo>
                  <a:pt x="513118" y="25369"/>
                </a:lnTo>
                <a:lnTo>
                  <a:pt x="469699" y="11510"/>
                </a:lnTo>
                <a:lnTo>
                  <a:pt x="424174" y="2936"/>
                </a:lnTo>
                <a:lnTo>
                  <a:pt x="376897" y="0"/>
                </a:lnTo>
                <a:close/>
              </a:path>
            </a:pathLst>
          </a:custGeom>
          <a:solidFill>
            <a:srgbClr val="5CCAE8"/>
          </a:solidFill>
        </p:spPr>
        <p:txBody>
          <a:bodyPr wrap="square" lIns="0" tIns="0" rIns="0" bIns="0" rtlCol="0"/>
          <a:lstStyle/>
          <a:p>
            <a:endParaRPr/>
          </a:p>
        </p:txBody>
      </p:sp>
      <p:sp>
        <p:nvSpPr>
          <p:cNvPr id="12" name="object 12"/>
          <p:cNvSpPr/>
          <p:nvPr/>
        </p:nvSpPr>
        <p:spPr>
          <a:xfrm>
            <a:off x="386844" y="480016"/>
            <a:ext cx="296545" cy="236220"/>
          </a:xfrm>
          <a:custGeom>
            <a:avLst/>
            <a:gdLst/>
            <a:ahLst/>
            <a:cxnLst/>
            <a:rect l="l" t="t" r="r" b="b"/>
            <a:pathLst>
              <a:path w="296545" h="236220">
                <a:moveTo>
                  <a:pt x="258826" y="0"/>
                </a:moveTo>
                <a:lnTo>
                  <a:pt x="218859" y="34042"/>
                </a:lnTo>
                <a:lnTo>
                  <a:pt x="187350" y="71475"/>
                </a:lnTo>
                <a:lnTo>
                  <a:pt x="166908" y="111101"/>
                </a:lnTo>
                <a:lnTo>
                  <a:pt x="160096" y="151688"/>
                </a:lnTo>
                <a:lnTo>
                  <a:pt x="160710" y="163771"/>
                </a:lnTo>
                <a:lnTo>
                  <a:pt x="175339" y="204470"/>
                </a:lnTo>
                <a:lnTo>
                  <a:pt x="206242" y="230013"/>
                </a:lnTo>
                <a:lnTo>
                  <a:pt x="233984" y="236105"/>
                </a:lnTo>
                <a:lnTo>
                  <a:pt x="246405" y="235005"/>
                </a:lnTo>
                <a:lnTo>
                  <a:pt x="285771" y="209152"/>
                </a:lnTo>
                <a:lnTo>
                  <a:pt x="295935" y="174980"/>
                </a:lnTo>
                <a:lnTo>
                  <a:pt x="295047" y="164386"/>
                </a:lnTo>
                <a:lnTo>
                  <a:pt x="274354" y="130670"/>
                </a:lnTo>
                <a:lnTo>
                  <a:pt x="223659" y="130670"/>
                </a:lnTo>
                <a:lnTo>
                  <a:pt x="227331" y="120252"/>
                </a:lnTo>
                <a:lnTo>
                  <a:pt x="249322" y="84951"/>
                </a:lnTo>
                <a:lnTo>
                  <a:pt x="295605" y="40106"/>
                </a:lnTo>
                <a:lnTo>
                  <a:pt x="258826" y="0"/>
                </a:lnTo>
                <a:close/>
              </a:path>
              <a:path w="296545" h="236220">
                <a:moveTo>
                  <a:pt x="248831" y="121932"/>
                </a:moveTo>
                <a:lnTo>
                  <a:pt x="244525" y="121932"/>
                </a:lnTo>
                <a:lnTo>
                  <a:pt x="240271" y="122643"/>
                </a:lnTo>
                <a:lnTo>
                  <a:pt x="231889" y="125450"/>
                </a:lnTo>
                <a:lnTo>
                  <a:pt x="227736" y="127647"/>
                </a:lnTo>
                <a:lnTo>
                  <a:pt x="223659" y="130670"/>
                </a:lnTo>
                <a:lnTo>
                  <a:pt x="274354" y="130670"/>
                </a:lnTo>
                <a:lnTo>
                  <a:pt x="266407" y="125817"/>
                </a:lnTo>
                <a:lnTo>
                  <a:pt x="257898" y="122904"/>
                </a:lnTo>
                <a:lnTo>
                  <a:pt x="248831" y="121932"/>
                </a:lnTo>
                <a:close/>
              </a:path>
              <a:path w="296545" h="236220">
                <a:moveTo>
                  <a:pt x="98958" y="0"/>
                </a:moveTo>
                <a:lnTo>
                  <a:pt x="58896" y="34042"/>
                </a:lnTo>
                <a:lnTo>
                  <a:pt x="27330" y="71475"/>
                </a:lnTo>
                <a:lnTo>
                  <a:pt x="6831" y="111101"/>
                </a:lnTo>
                <a:lnTo>
                  <a:pt x="0" y="151688"/>
                </a:lnTo>
                <a:lnTo>
                  <a:pt x="614" y="163771"/>
                </a:lnTo>
                <a:lnTo>
                  <a:pt x="15272" y="204470"/>
                </a:lnTo>
                <a:lnTo>
                  <a:pt x="46252" y="230013"/>
                </a:lnTo>
                <a:lnTo>
                  <a:pt x="74066" y="236105"/>
                </a:lnTo>
                <a:lnTo>
                  <a:pt x="86506" y="235005"/>
                </a:lnTo>
                <a:lnTo>
                  <a:pt x="125737" y="209152"/>
                </a:lnTo>
                <a:lnTo>
                  <a:pt x="135826" y="174980"/>
                </a:lnTo>
                <a:lnTo>
                  <a:pt x="134947" y="164386"/>
                </a:lnTo>
                <a:lnTo>
                  <a:pt x="114434" y="130670"/>
                </a:lnTo>
                <a:lnTo>
                  <a:pt x="63715" y="130670"/>
                </a:lnTo>
                <a:lnTo>
                  <a:pt x="67380" y="120252"/>
                </a:lnTo>
                <a:lnTo>
                  <a:pt x="89233" y="84951"/>
                </a:lnTo>
                <a:lnTo>
                  <a:pt x="116317" y="58025"/>
                </a:lnTo>
                <a:lnTo>
                  <a:pt x="135826" y="40106"/>
                </a:lnTo>
                <a:lnTo>
                  <a:pt x="98958" y="0"/>
                </a:lnTo>
                <a:close/>
              </a:path>
              <a:path w="296545" h="236220">
                <a:moveTo>
                  <a:pt x="88938" y="121932"/>
                </a:moveTo>
                <a:lnTo>
                  <a:pt x="84620" y="121932"/>
                </a:lnTo>
                <a:lnTo>
                  <a:pt x="80365" y="122643"/>
                </a:lnTo>
                <a:lnTo>
                  <a:pt x="71958" y="125450"/>
                </a:lnTo>
                <a:lnTo>
                  <a:pt x="67805" y="127647"/>
                </a:lnTo>
                <a:lnTo>
                  <a:pt x="63715" y="130670"/>
                </a:lnTo>
                <a:lnTo>
                  <a:pt x="114434" y="130670"/>
                </a:lnTo>
                <a:lnTo>
                  <a:pt x="106519" y="125817"/>
                </a:lnTo>
                <a:lnTo>
                  <a:pt x="98019" y="122904"/>
                </a:lnTo>
                <a:lnTo>
                  <a:pt x="88938" y="121932"/>
                </a:lnTo>
                <a:close/>
              </a:path>
            </a:pathLst>
          </a:custGeom>
          <a:solidFill>
            <a:srgbClr val="FFFFFF"/>
          </a:solidFill>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spc="0" dirty="0"/>
              <a:t>4</a:t>
            </a:fld>
            <a:endParaRPr spc="0" dirty="0"/>
          </a:p>
        </p:txBody>
      </p:sp>
      <p:sp>
        <p:nvSpPr>
          <p:cNvPr id="15" name="object 16">
            <a:extLst>
              <a:ext uri="{FF2B5EF4-FFF2-40B4-BE49-F238E27FC236}">
                <a16:creationId xmlns:a16="http://schemas.microsoft.com/office/drawing/2014/main" id="{06D05DBE-45A4-4BE6-9FCD-1B77F1236484}"/>
              </a:ext>
            </a:extLst>
          </p:cNvPr>
          <p:cNvSpPr txBox="1">
            <a:spLocks noGrp="1"/>
          </p:cNvSpPr>
          <p:nvPr>
            <p:ph type="ftr" sz="quarter" idx="5"/>
          </p:nvPr>
        </p:nvSpPr>
        <p:spPr>
          <a:xfrm>
            <a:off x="2829415" y="7082573"/>
            <a:ext cx="5542915" cy="318134"/>
          </a:xfrm>
          <a:prstGeom prst="rect">
            <a:avLst/>
          </a:prstGeom>
        </p:spPr>
        <p:txBody>
          <a:bodyPr vert="horz" wrap="square" lIns="0" tIns="2540" rIns="0" bIns="0" rtlCol="0">
            <a:spAutoFit/>
          </a:bodyPr>
          <a:lstStyle/>
          <a:p>
            <a:pPr marL="625475" marR="5080" indent="-613410">
              <a:lnSpc>
                <a:spcPct val="100000"/>
              </a:lnSpc>
              <a:spcBef>
                <a:spcPts val="20"/>
              </a:spcBef>
            </a:pPr>
            <a:r>
              <a:rPr dirty="0"/>
              <a:t>© 20</a:t>
            </a:r>
            <a:r>
              <a:rPr lang="en-US" dirty="0"/>
              <a:t>23</a:t>
            </a:r>
            <a:r>
              <a:rPr dirty="0"/>
              <a:t> PACER Center, Inc. All rights reserved. | 8161 Normandale Blvd | Minneapolis, MN 55437  952.838.9000 |  PACERTeensAgainstBullying.org  |</a:t>
            </a:r>
            <a:r>
              <a:rPr spc="-10" dirty="0"/>
              <a:t> </a:t>
            </a:r>
            <a:r>
              <a:rPr spc="0" dirty="0">
                <a:hlinkClick r:id="rId5"/>
              </a:rPr>
              <a:t>bullying411@PACER.org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9333" y="6905233"/>
            <a:ext cx="1436229" cy="56265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9401447" y="7171301"/>
            <a:ext cx="297180" cy="297180"/>
          </a:xfrm>
          <a:custGeom>
            <a:avLst/>
            <a:gdLst/>
            <a:ahLst/>
            <a:cxnLst/>
            <a:rect l="l" t="t" r="r" b="b"/>
            <a:pathLst>
              <a:path w="297179" h="297179">
                <a:moveTo>
                  <a:pt x="148297" y="0"/>
                </a:moveTo>
                <a:lnTo>
                  <a:pt x="101424" y="7560"/>
                </a:lnTo>
                <a:lnTo>
                  <a:pt x="60715" y="28612"/>
                </a:lnTo>
                <a:lnTo>
                  <a:pt x="28612" y="60715"/>
                </a:lnTo>
                <a:lnTo>
                  <a:pt x="7560" y="101424"/>
                </a:lnTo>
                <a:lnTo>
                  <a:pt x="0" y="148297"/>
                </a:lnTo>
                <a:lnTo>
                  <a:pt x="7560" y="195171"/>
                </a:lnTo>
                <a:lnTo>
                  <a:pt x="28612" y="235880"/>
                </a:lnTo>
                <a:lnTo>
                  <a:pt x="60715" y="267982"/>
                </a:lnTo>
                <a:lnTo>
                  <a:pt x="101424" y="289035"/>
                </a:lnTo>
                <a:lnTo>
                  <a:pt x="148297" y="296595"/>
                </a:lnTo>
                <a:lnTo>
                  <a:pt x="195171" y="289035"/>
                </a:lnTo>
                <a:lnTo>
                  <a:pt x="235880" y="267982"/>
                </a:lnTo>
                <a:lnTo>
                  <a:pt x="267982" y="235880"/>
                </a:lnTo>
                <a:lnTo>
                  <a:pt x="289035" y="195171"/>
                </a:lnTo>
                <a:lnTo>
                  <a:pt x="296595" y="148297"/>
                </a:lnTo>
                <a:lnTo>
                  <a:pt x="289035" y="101424"/>
                </a:lnTo>
                <a:lnTo>
                  <a:pt x="267982" y="60715"/>
                </a:lnTo>
                <a:lnTo>
                  <a:pt x="235880" y="28612"/>
                </a:lnTo>
                <a:lnTo>
                  <a:pt x="195171" y="7560"/>
                </a:lnTo>
                <a:lnTo>
                  <a:pt x="148297" y="0"/>
                </a:lnTo>
                <a:close/>
              </a:path>
            </a:pathLst>
          </a:custGeom>
          <a:solidFill>
            <a:srgbClr val="FFFFFF"/>
          </a:solidFill>
        </p:spPr>
        <p:txBody>
          <a:bodyPr wrap="square" lIns="0" tIns="0" rIns="0" bIns="0" rtlCol="0"/>
          <a:lstStyle/>
          <a:p>
            <a:endParaRPr/>
          </a:p>
        </p:txBody>
      </p:sp>
      <p:sp>
        <p:nvSpPr>
          <p:cNvPr id="4" name="object 4"/>
          <p:cNvSpPr/>
          <p:nvPr/>
        </p:nvSpPr>
        <p:spPr>
          <a:xfrm>
            <a:off x="0" y="6494030"/>
            <a:ext cx="10058400" cy="288290"/>
          </a:xfrm>
          <a:custGeom>
            <a:avLst/>
            <a:gdLst/>
            <a:ahLst/>
            <a:cxnLst/>
            <a:rect l="l" t="t" r="r" b="b"/>
            <a:pathLst>
              <a:path w="10058400" h="288290">
                <a:moveTo>
                  <a:pt x="10058400" y="287896"/>
                </a:moveTo>
                <a:lnTo>
                  <a:pt x="0" y="287896"/>
                </a:lnTo>
                <a:lnTo>
                  <a:pt x="0" y="0"/>
                </a:lnTo>
                <a:lnTo>
                  <a:pt x="10058400" y="0"/>
                </a:lnTo>
                <a:lnTo>
                  <a:pt x="10058400" y="287896"/>
                </a:lnTo>
                <a:close/>
              </a:path>
            </a:pathLst>
          </a:custGeom>
          <a:solidFill>
            <a:srgbClr val="DC7F29"/>
          </a:solidFill>
        </p:spPr>
        <p:txBody>
          <a:bodyPr wrap="square" lIns="0" tIns="0" rIns="0" bIns="0" rtlCol="0"/>
          <a:lstStyle/>
          <a:p>
            <a:endParaRPr/>
          </a:p>
        </p:txBody>
      </p:sp>
      <p:sp>
        <p:nvSpPr>
          <p:cNvPr id="5" name="object 5"/>
          <p:cNvSpPr/>
          <p:nvPr/>
        </p:nvSpPr>
        <p:spPr>
          <a:xfrm>
            <a:off x="489084" y="399098"/>
            <a:ext cx="6546850" cy="1125220"/>
          </a:xfrm>
          <a:custGeom>
            <a:avLst/>
            <a:gdLst/>
            <a:ahLst/>
            <a:cxnLst/>
            <a:rect l="l" t="t" r="r" b="b"/>
            <a:pathLst>
              <a:path w="6546850" h="1125220">
                <a:moveTo>
                  <a:pt x="6419723" y="0"/>
                </a:moveTo>
                <a:lnTo>
                  <a:pt x="127000" y="0"/>
                </a:lnTo>
                <a:lnTo>
                  <a:pt x="77688" y="10021"/>
                </a:lnTo>
                <a:lnTo>
                  <a:pt x="37306" y="37306"/>
                </a:lnTo>
                <a:lnTo>
                  <a:pt x="10021" y="77688"/>
                </a:lnTo>
                <a:lnTo>
                  <a:pt x="0" y="127000"/>
                </a:lnTo>
                <a:lnTo>
                  <a:pt x="0" y="997902"/>
                </a:lnTo>
                <a:lnTo>
                  <a:pt x="10021" y="1047214"/>
                </a:lnTo>
                <a:lnTo>
                  <a:pt x="37306" y="1087596"/>
                </a:lnTo>
                <a:lnTo>
                  <a:pt x="77688" y="1114881"/>
                </a:lnTo>
                <a:lnTo>
                  <a:pt x="127000" y="1124902"/>
                </a:lnTo>
                <a:lnTo>
                  <a:pt x="6419723" y="1124902"/>
                </a:lnTo>
                <a:lnTo>
                  <a:pt x="6469034" y="1114881"/>
                </a:lnTo>
                <a:lnTo>
                  <a:pt x="6509416" y="1087596"/>
                </a:lnTo>
                <a:lnTo>
                  <a:pt x="6536701" y="1047214"/>
                </a:lnTo>
                <a:lnTo>
                  <a:pt x="6546723" y="997902"/>
                </a:lnTo>
                <a:lnTo>
                  <a:pt x="6546723" y="127000"/>
                </a:lnTo>
                <a:lnTo>
                  <a:pt x="6536701" y="77688"/>
                </a:lnTo>
                <a:lnTo>
                  <a:pt x="6509416" y="37306"/>
                </a:lnTo>
                <a:lnTo>
                  <a:pt x="6469034" y="10021"/>
                </a:lnTo>
                <a:lnTo>
                  <a:pt x="6419723" y="0"/>
                </a:lnTo>
                <a:close/>
              </a:path>
            </a:pathLst>
          </a:custGeom>
          <a:solidFill>
            <a:srgbClr val="EB6829"/>
          </a:solidFill>
        </p:spPr>
        <p:txBody>
          <a:bodyPr wrap="square" lIns="0" tIns="0" rIns="0" bIns="0" rtlCol="0"/>
          <a:lstStyle/>
          <a:p>
            <a:endParaRPr/>
          </a:p>
        </p:txBody>
      </p:sp>
      <p:sp>
        <p:nvSpPr>
          <p:cNvPr id="6" name="object 6"/>
          <p:cNvSpPr txBox="1"/>
          <p:nvPr/>
        </p:nvSpPr>
        <p:spPr>
          <a:xfrm>
            <a:off x="476392" y="1853126"/>
            <a:ext cx="6067425" cy="3757439"/>
          </a:xfrm>
          <a:prstGeom prst="rect">
            <a:avLst/>
          </a:prstGeom>
        </p:spPr>
        <p:txBody>
          <a:bodyPr vert="horz" wrap="square" lIns="0" tIns="12700" rIns="0" bIns="0" rtlCol="0">
            <a:spAutoFit/>
          </a:bodyPr>
          <a:lstStyle/>
          <a:p>
            <a:pPr marL="12700" marR="5080">
              <a:lnSpc>
                <a:spcPct val="100000"/>
              </a:lnSpc>
              <a:spcBef>
                <a:spcPts val="100"/>
              </a:spcBef>
            </a:pPr>
            <a:r>
              <a:rPr lang="en-US" sz="1600" b="1" dirty="0">
                <a:solidFill>
                  <a:srgbClr val="0D6F7B"/>
                </a:solidFill>
                <a:latin typeface="Aleo"/>
                <a:cs typeface="Aleo"/>
              </a:rPr>
              <a:t>Who witnesses bullying? </a:t>
            </a:r>
          </a:p>
          <a:p>
            <a:pPr marL="12700" marR="5080">
              <a:lnSpc>
                <a:spcPct val="100000"/>
              </a:lnSpc>
              <a:spcBef>
                <a:spcPts val="100"/>
              </a:spcBef>
            </a:pPr>
            <a:endParaRPr lang="en-US" sz="1200" dirty="0">
              <a:solidFill>
                <a:srgbClr val="0D6F7B"/>
              </a:solidFill>
              <a:latin typeface="Aleo"/>
              <a:cs typeface="Aleo"/>
            </a:endParaRPr>
          </a:p>
          <a:p>
            <a:pPr marL="12700" marR="5080">
              <a:lnSpc>
                <a:spcPct val="100000"/>
              </a:lnSpc>
              <a:spcBef>
                <a:spcPts val="100"/>
              </a:spcBef>
            </a:pPr>
            <a:r>
              <a:rPr lang="en-US" sz="1200" b="1" dirty="0">
                <a:solidFill>
                  <a:srgbClr val="0D6F7B"/>
                </a:solidFill>
                <a:latin typeface="Aleo"/>
                <a:cs typeface="Aleo"/>
              </a:rPr>
              <a:t>	Almost all kids see bullying happen at some point.</a:t>
            </a:r>
          </a:p>
          <a:p>
            <a:pPr marL="12700" marR="5080">
              <a:lnSpc>
                <a:spcPct val="100000"/>
              </a:lnSpc>
              <a:spcBef>
                <a:spcPts val="100"/>
              </a:spcBef>
            </a:pPr>
            <a:endParaRPr lang="en-US" sz="1200" b="1" dirty="0">
              <a:solidFill>
                <a:srgbClr val="0D6F7B"/>
              </a:solidFill>
              <a:latin typeface="Aleo"/>
              <a:cs typeface="Aleo"/>
            </a:endParaRPr>
          </a:p>
          <a:p>
            <a:pPr marL="12700" marR="5080">
              <a:lnSpc>
                <a:spcPct val="100000"/>
              </a:lnSpc>
              <a:spcBef>
                <a:spcPts val="100"/>
              </a:spcBef>
            </a:pPr>
            <a:r>
              <a:rPr lang="en-US" sz="1200" dirty="0">
                <a:solidFill>
                  <a:srgbClr val="0D6F7B"/>
                </a:solidFill>
                <a:latin typeface="Aleo"/>
                <a:cs typeface="Aleo"/>
              </a:rPr>
              <a:t>They may not be getting bullied nor the ones doing the bullying, but witnesses are important because their reactions can have a direct impact on the bullying situation. </a:t>
            </a:r>
          </a:p>
          <a:p>
            <a:pPr marL="12700" marR="5080">
              <a:lnSpc>
                <a:spcPct val="100000"/>
              </a:lnSpc>
              <a:spcBef>
                <a:spcPts val="100"/>
              </a:spcBef>
            </a:pPr>
            <a:endParaRPr lang="en-US" sz="1200" dirty="0">
              <a:solidFill>
                <a:srgbClr val="0D6F7B"/>
              </a:solidFill>
              <a:latin typeface="Aleo"/>
              <a:cs typeface="Aleo"/>
            </a:endParaRPr>
          </a:p>
          <a:p>
            <a:pPr marL="469900" marR="5080" lvl="1">
              <a:spcBef>
                <a:spcPts val="100"/>
              </a:spcBef>
            </a:pPr>
            <a:r>
              <a:rPr sz="1200" b="1" i="1" dirty="0">
                <a:solidFill>
                  <a:srgbClr val="0D6F7B"/>
                </a:solidFill>
                <a:latin typeface="Aleo"/>
                <a:cs typeface="Aleo"/>
              </a:rPr>
              <a:t>Think </a:t>
            </a:r>
            <a:r>
              <a:rPr sz="1200" b="1" i="1" spc="-10" dirty="0">
                <a:solidFill>
                  <a:srgbClr val="0D6F7B"/>
                </a:solidFill>
                <a:latin typeface="Aleo"/>
                <a:cs typeface="Aleo"/>
              </a:rPr>
              <a:t>about </a:t>
            </a:r>
            <a:r>
              <a:rPr sz="1200" b="1" i="1" dirty="0">
                <a:solidFill>
                  <a:srgbClr val="0D6F7B"/>
                </a:solidFill>
                <a:latin typeface="Aleo"/>
                <a:cs typeface="Aleo"/>
              </a:rPr>
              <a:t>it: </a:t>
            </a:r>
            <a:r>
              <a:rPr sz="1200" b="1" i="1" spc="-15" dirty="0">
                <a:solidFill>
                  <a:srgbClr val="0D6F7B"/>
                </a:solidFill>
                <a:latin typeface="Aleo"/>
                <a:cs typeface="Aleo"/>
              </a:rPr>
              <a:t>Have </a:t>
            </a:r>
            <a:r>
              <a:rPr sz="1200" b="1" i="1" spc="-10" dirty="0">
                <a:solidFill>
                  <a:srgbClr val="0D6F7B"/>
                </a:solidFill>
                <a:latin typeface="Aleo"/>
                <a:cs typeface="Aleo"/>
              </a:rPr>
              <a:t>you ever </a:t>
            </a:r>
            <a:r>
              <a:rPr sz="1200" b="1" i="1" spc="5" dirty="0">
                <a:solidFill>
                  <a:srgbClr val="0D6F7B"/>
                </a:solidFill>
                <a:latin typeface="Aleo"/>
                <a:cs typeface="Aleo"/>
              </a:rPr>
              <a:t>seen  </a:t>
            </a:r>
            <a:r>
              <a:rPr sz="1200" b="1" i="1" dirty="0">
                <a:solidFill>
                  <a:srgbClr val="0D6F7B"/>
                </a:solidFill>
                <a:latin typeface="Aleo"/>
                <a:cs typeface="Aleo"/>
              </a:rPr>
              <a:t>a </a:t>
            </a:r>
            <a:r>
              <a:rPr sz="1200" b="1" i="1" spc="-5" dirty="0">
                <a:solidFill>
                  <a:srgbClr val="0D6F7B"/>
                </a:solidFill>
                <a:latin typeface="Aleo"/>
                <a:cs typeface="Aleo"/>
              </a:rPr>
              <a:t>group watching </a:t>
            </a:r>
            <a:r>
              <a:rPr sz="1200" b="1" i="1" dirty="0">
                <a:solidFill>
                  <a:srgbClr val="0D6F7B"/>
                </a:solidFill>
                <a:latin typeface="Aleo"/>
                <a:cs typeface="Aleo"/>
              </a:rPr>
              <a:t>a </a:t>
            </a:r>
            <a:r>
              <a:rPr sz="1200" b="1" i="1" spc="-15" dirty="0">
                <a:solidFill>
                  <a:srgbClr val="0D6F7B"/>
                </a:solidFill>
                <a:latin typeface="Aleo"/>
                <a:cs typeface="Aleo"/>
              </a:rPr>
              <a:t>fight? </a:t>
            </a:r>
            <a:r>
              <a:rPr sz="1200" b="1" i="1" spc="-5" dirty="0">
                <a:solidFill>
                  <a:srgbClr val="0D6F7B"/>
                </a:solidFill>
                <a:latin typeface="Aleo"/>
                <a:cs typeface="Aleo"/>
              </a:rPr>
              <a:t>There </a:t>
            </a:r>
            <a:r>
              <a:rPr sz="1200" b="1" i="1" spc="-10" dirty="0">
                <a:solidFill>
                  <a:srgbClr val="0D6F7B"/>
                </a:solidFill>
                <a:latin typeface="Aleo"/>
                <a:cs typeface="Aleo"/>
              </a:rPr>
              <a:t>are </a:t>
            </a:r>
            <a:r>
              <a:rPr sz="1200" b="1" i="1" spc="0" dirty="0">
                <a:solidFill>
                  <a:srgbClr val="0D6F7B"/>
                </a:solidFill>
                <a:latin typeface="Aleo"/>
                <a:cs typeface="Aleo"/>
              </a:rPr>
              <a:t>some </a:t>
            </a:r>
            <a:r>
              <a:rPr sz="1200" b="1" i="1" dirty="0">
                <a:solidFill>
                  <a:srgbClr val="0D6F7B"/>
                </a:solidFill>
                <a:latin typeface="Aleo"/>
                <a:cs typeface="Aleo"/>
              </a:rPr>
              <a:t>who </a:t>
            </a:r>
            <a:r>
              <a:rPr sz="1200" b="1" i="1" spc="0" dirty="0">
                <a:solidFill>
                  <a:srgbClr val="0D6F7B"/>
                </a:solidFill>
                <a:latin typeface="Aleo"/>
                <a:cs typeface="Aleo"/>
              </a:rPr>
              <a:t>look, </a:t>
            </a:r>
            <a:r>
              <a:rPr sz="1200" b="1" i="1" dirty="0">
                <a:solidFill>
                  <a:srgbClr val="0D6F7B"/>
                </a:solidFill>
                <a:latin typeface="Aleo"/>
                <a:cs typeface="Aleo"/>
              </a:rPr>
              <a:t>then walk </a:t>
            </a:r>
            <a:r>
              <a:rPr sz="1200" b="1" i="1" spc="-10" dirty="0">
                <a:solidFill>
                  <a:srgbClr val="0D6F7B"/>
                </a:solidFill>
                <a:latin typeface="Aleo"/>
                <a:cs typeface="Aleo"/>
              </a:rPr>
              <a:t>away; </a:t>
            </a:r>
            <a:r>
              <a:rPr sz="1200" b="1" i="1" spc="-5" dirty="0">
                <a:solidFill>
                  <a:srgbClr val="0D6F7B"/>
                </a:solidFill>
                <a:latin typeface="Aleo"/>
                <a:cs typeface="Aleo"/>
              </a:rPr>
              <a:t>there </a:t>
            </a:r>
            <a:r>
              <a:rPr sz="1200" b="1" i="1" spc="-10" dirty="0">
                <a:solidFill>
                  <a:srgbClr val="0D6F7B"/>
                </a:solidFill>
                <a:latin typeface="Aleo"/>
                <a:cs typeface="Aleo"/>
              </a:rPr>
              <a:t>are </a:t>
            </a:r>
            <a:r>
              <a:rPr sz="1200" b="1" i="1" dirty="0">
                <a:solidFill>
                  <a:srgbClr val="0D6F7B"/>
                </a:solidFill>
                <a:latin typeface="Aleo"/>
                <a:cs typeface="Aleo"/>
              </a:rPr>
              <a:t>others  who </a:t>
            </a:r>
            <a:r>
              <a:rPr sz="1200" b="1" i="1" spc="-10" dirty="0">
                <a:solidFill>
                  <a:srgbClr val="0D6F7B"/>
                </a:solidFill>
                <a:latin typeface="Aleo"/>
                <a:cs typeface="Aleo"/>
              </a:rPr>
              <a:t>watch </a:t>
            </a:r>
            <a:r>
              <a:rPr sz="1200" b="1" i="1" dirty="0">
                <a:solidFill>
                  <a:srgbClr val="0D6F7B"/>
                </a:solidFill>
                <a:latin typeface="Aleo"/>
                <a:cs typeface="Aleo"/>
              </a:rPr>
              <a:t>and </a:t>
            </a:r>
            <a:r>
              <a:rPr sz="1200" b="1" i="1" spc="-10" dirty="0">
                <a:solidFill>
                  <a:srgbClr val="0D6F7B"/>
                </a:solidFill>
                <a:latin typeface="Aleo"/>
                <a:cs typeface="Aleo"/>
              </a:rPr>
              <a:t>say </a:t>
            </a:r>
            <a:r>
              <a:rPr sz="1200" b="1" i="1" dirty="0">
                <a:solidFill>
                  <a:srgbClr val="0D6F7B"/>
                </a:solidFill>
                <a:latin typeface="Aleo"/>
                <a:cs typeface="Aleo"/>
              </a:rPr>
              <a:t>nothing; and then </a:t>
            </a:r>
            <a:r>
              <a:rPr sz="1200" b="1" i="1" spc="-5" dirty="0">
                <a:solidFill>
                  <a:srgbClr val="0D6F7B"/>
                </a:solidFill>
                <a:latin typeface="Aleo"/>
                <a:cs typeface="Aleo"/>
              </a:rPr>
              <a:t>there </a:t>
            </a:r>
            <a:r>
              <a:rPr sz="1200" b="1" i="1" spc="-10" dirty="0">
                <a:solidFill>
                  <a:srgbClr val="0D6F7B"/>
                </a:solidFill>
                <a:latin typeface="Aleo"/>
                <a:cs typeface="Aleo"/>
              </a:rPr>
              <a:t>are </a:t>
            </a:r>
            <a:r>
              <a:rPr sz="1200" b="1" i="1" spc="0" dirty="0">
                <a:solidFill>
                  <a:srgbClr val="0D6F7B"/>
                </a:solidFill>
                <a:latin typeface="Aleo"/>
                <a:cs typeface="Aleo"/>
              </a:rPr>
              <a:t>those </a:t>
            </a:r>
            <a:r>
              <a:rPr sz="1200" b="1" i="1" dirty="0">
                <a:solidFill>
                  <a:srgbClr val="0D6F7B"/>
                </a:solidFill>
                <a:latin typeface="Aleo"/>
                <a:cs typeface="Aleo"/>
              </a:rPr>
              <a:t>who </a:t>
            </a:r>
            <a:r>
              <a:rPr sz="1200" b="1" i="1" spc="0" dirty="0">
                <a:solidFill>
                  <a:srgbClr val="0D6F7B"/>
                </a:solidFill>
                <a:latin typeface="Aleo"/>
                <a:cs typeface="Aleo"/>
              </a:rPr>
              <a:t>cheer </a:t>
            </a:r>
            <a:r>
              <a:rPr sz="1200" b="1" i="1" dirty="0">
                <a:solidFill>
                  <a:srgbClr val="0D6F7B"/>
                </a:solidFill>
                <a:latin typeface="Aleo"/>
                <a:cs typeface="Aleo"/>
              </a:rPr>
              <a:t>it on. </a:t>
            </a:r>
            <a:r>
              <a:rPr sz="1200" b="1" i="1" spc="0" dirty="0">
                <a:solidFill>
                  <a:srgbClr val="0D6F7B"/>
                </a:solidFill>
                <a:latin typeface="Aleo"/>
                <a:cs typeface="Aleo"/>
              </a:rPr>
              <a:t>These </a:t>
            </a:r>
            <a:r>
              <a:rPr sz="1200" b="1" i="1" dirty="0">
                <a:solidFill>
                  <a:srgbClr val="0D6F7B"/>
                </a:solidFill>
                <a:latin typeface="Aleo"/>
                <a:cs typeface="Aleo"/>
              </a:rPr>
              <a:t>responses  </a:t>
            </a:r>
            <a:r>
              <a:rPr sz="1200" b="1" i="1" spc="-10" dirty="0">
                <a:solidFill>
                  <a:srgbClr val="0D6F7B"/>
                </a:solidFill>
                <a:latin typeface="Aleo"/>
                <a:cs typeface="Aleo"/>
              </a:rPr>
              <a:t>make </a:t>
            </a:r>
            <a:r>
              <a:rPr sz="1200" b="1" i="1" dirty="0">
                <a:solidFill>
                  <a:srgbClr val="0D6F7B"/>
                </a:solidFill>
                <a:latin typeface="Aleo"/>
                <a:cs typeface="Aleo"/>
              </a:rPr>
              <a:t>a huge </a:t>
            </a:r>
            <a:r>
              <a:rPr sz="1200" b="1" i="1" spc="-10" dirty="0">
                <a:solidFill>
                  <a:srgbClr val="0D6F7B"/>
                </a:solidFill>
                <a:latin typeface="Aleo"/>
                <a:cs typeface="Aleo"/>
              </a:rPr>
              <a:t>difference </a:t>
            </a:r>
            <a:r>
              <a:rPr sz="1200" b="1" i="1" dirty="0">
                <a:solidFill>
                  <a:srgbClr val="0D6F7B"/>
                </a:solidFill>
                <a:latin typeface="Aleo"/>
                <a:cs typeface="Aleo"/>
              </a:rPr>
              <a:t>in the outcome of </a:t>
            </a:r>
            <a:r>
              <a:rPr sz="1200" b="1" i="1" spc="-10" dirty="0">
                <a:solidFill>
                  <a:srgbClr val="0D6F7B"/>
                </a:solidFill>
                <a:latin typeface="Aleo"/>
                <a:cs typeface="Aleo"/>
              </a:rPr>
              <a:t>every </a:t>
            </a:r>
            <a:r>
              <a:rPr sz="1200" b="1" i="1" dirty="0">
                <a:solidFill>
                  <a:srgbClr val="0D6F7B"/>
                </a:solidFill>
                <a:latin typeface="Aleo"/>
                <a:cs typeface="Aleo"/>
              </a:rPr>
              <a:t>bullying</a:t>
            </a:r>
            <a:r>
              <a:rPr sz="1200" b="1" i="1" spc="5" dirty="0">
                <a:solidFill>
                  <a:srgbClr val="0D6F7B"/>
                </a:solidFill>
                <a:latin typeface="Aleo"/>
                <a:cs typeface="Aleo"/>
              </a:rPr>
              <a:t> </a:t>
            </a:r>
            <a:r>
              <a:rPr sz="1200" b="1" i="1" spc="-5" dirty="0">
                <a:solidFill>
                  <a:srgbClr val="0D6F7B"/>
                </a:solidFill>
                <a:latin typeface="Aleo"/>
                <a:cs typeface="Aleo"/>
              </a:rPr>
              <a:t>situation.</a:t>
            </a:r>
            <a:endParaRPr sz="1200" b="1" i="1" dirty="0">
              <a:latin typeface="Aleo"/>
              <a:cs typeface="Aleo"/>
            </a:endParaRPr>
          </a:p>
          <a:p>
            <a:pPr>
              <a:lnSpc>
                <a:spcPct val="100000"/>
              </a:lnSpc>
            </a:pPr>
            <a:endParaRPr lang="en-US" sz="1250" dirty="0">
              <a:latin typeface="Times New Roman"/>
              <a:cs typeface="Times New Roman"/>
            </a:endParaRPr>
          </a:p>
          <a:p>
            <a:pPr>
              <a:lnSpc>
                <a:spcPct val="100000"/>
              </a:lnSpc>
            </a:pPr>
            <a:endParaRPr lang="en-US" sz="1250" dirty="0">
              <a:latin typeface="Times New Roman"/>
              <a:cs typeface="Times New Roman"/>
            </a:endParaRPr>
          </a:p>
          <a:p>
            <a:r>
              <a:rPr lang="en-US" sz="1600" b="1" dirty="0">
                <a:solidFill>
                  <a:srgbClr val="0D6F7B"/>
                </a:solidFill>
                <a:latin typeface="Aleo"/>
                <a:cs typeface="Aleo"/>
              </a:rPr>
              <a:t>Can someone play more than one role? </a:t>
            </a:r>
          </a:p>
          <a:p>
            <a:pPr>
              <a:lnSpc>
                <a:spcPct val="100000"/>
              </a:lnSpc>
            </a:pPr>
            <a:endParaRPr sz="1250" b="1" dirty="0">
              <a:latin typeface="Times New Roman"/>
              <a:cs typeface="Times New Roman"/>
            </a:endParaRPr>
          </a:p>
          <a:p>
            <a:pPr marL="12700" marR="37465">
              <a:lnSpc>
                <a:spcPct val="100000"/>
              </a:lnSpc>
            </a:pPr>
            <a:r>
              <a:rPr lang="en-US" sz="1200" dirty="0">
                <a:solidFill>
                  <a:srgbClr val="0D6F7B"/>
                </a:solidFill>
                <a:latin typeface="Aleo"/>
                <a:cs typeface="Aleo"/>
              </a:rPr>
              <a:t>T</a:t>
            </a:r>
            <a:r>
              <a:rPr sz="1200" dirty="0">
                <a:solidFill>
                  <a:srgbClr val="0D6F7B"/>
                </a:solidFill>
                <a:latin typeface="Aleo"/>
                <a:cs typeface="Aleo"/>
              </a:rPr>
              <a:t>he </a:t>
            </a:r>
            <a:r>
              <a:rPr sz="1200" spc="-10" dirty="0">
                <a:solidFill>
                  <a:srgbClr val="0D6F7B"/>
                </a:solidFill>
                <a:latin typeface="Aleo"/>
                <a:cs typeface="Aleo"/>
              </a:rPr>
              <a:t>role that any </a:t>
            </a:r>
            <a:r>
              <a:rPr sz="1200" dirty="0">
                <a:solidFill>
                  <a:srgbClr val="0D6F7B"/>
                </a:solidFill>
                <a:latin typeface="Aleo"/>
                <a:cs typeface="Aleo"/>
              </a:rPr>
              <a:t>student </a:t>
            </a:r>
            <a:r>
              <a:rPr sz="1200" spc="-10" dirty="0">
                <a:solidFill>
                  <a:srgbClr val="0D6F7B"/>
                </a:solidFill>
                <a:latin typeface="Aleo"/>
                <a:cs typeface="Aleo"/>
              </a:rPr>
              <a:t>plays </a:t>
            </a:r>
            <a:r>
              <a:rPr sz="1200" dirty="0">
                <a:solidFill>
                  <a:srgbClr val="0D6F7B"/>
                </a:solidFill>
                <a:latin typeface="Aleo"/>
                <a:cs typeface="Aleo"/>
              </a:rPr>
              <a:t>in a bullying </a:t>
            </a:r>
            <a:r>
              <a:rPr sz="1200" spc="-5" dirty="0">
                <a:solidFill>
                  <a:srgbClr val="0D6F7B"/>
                </a:solidFill>
                <a:latin typeface="Aleo"/>
                <a:cs typeface="Aleo"/>
              </a:rPr>
              <a:t>situation </a:t>
            </a:r>
            <a:r>
              <a:rPr sz="1200" dirty="0">
                <a:solidFill>
                  <a:srgbClr val="0D6F7B"/>
                </a:solidFill>
                <a:latin typeface="Aleo"/>
                <a:cs typeface="Aleo"/>
              </a:rPr>
              <a:t>often shifts and changes </a:t>
            </a:r>
            <a:r>
              <a:rPr sz="1200" spc="-10" dirty="0">
                <a:solidFill>
                  <a:srgbClr val="0D6F7B"/>
                </a:solidFill>
                <a:latin typeface="Aleo"/>
                <a:cs typeface="Aleo"/>
              </a:rPr>
              <a:t>from day </a:t>
            </a:r>
            <a:r>
              <a:rPr sz="1200" dirty="0">
                <a:solidFill>
                  <a:srgbClr val="0D6F7B"/>
                </a:solidFill>
                <a:latin typeface="Aleo"/>
                <a:cs typeface="Aleo"/>
              </a:rPr>
              <a:t>to </a:t>
            </a:r>
            <a:r>
              <a:rPr sz="1200" spc="-25" dirty="0">
                <a:solidFill>
                  <a:srgbClr val="0D6F7B"/>
                </a:solidFill>
                <a:latin typeface="Aleo"/>
                <a:cs typeface="Aleo"/>
              </a:rPr>
              <a:t>day. </a:t>
            </a:r>
            <a:r>
              <a:rPr sz="1200" spc="0" dirty="0">
                <a:solidFill>
                  <a:srgbClr val="0D6F7B"/>
                </a:solidFill>
                <a:latin typeface="Aleo"/>
                <a:cs typeface="Aleo"/>
              </a:rPr>
              <a:t>Somebody </a:t>
            </a:r>
            <a:r>
              <a:rPr sz="1200" dirty="0">
                <a:solidFill>
                  <a:srgbClr val="0D6F7B"/>
                </a:solidFill>
                <a:latin typeface="Aleo"/>
                <a:cs typeface="Aleo"/>
              </a:rPr>
              <a:t>who was bullied one </a:t>
            </a:r>
            <a:r>
              <a:rPr sz="1200" spc="-25" dirty="0">
                <a:solidFill>
                  <a:srgbClr val="0D6F7B"/>
                </a:solidFill>
                <a:latin typeface="Aleo"/>
                <a:cs typeface="Aleo"/>
              </a:rPr>
              <a:t>day, </a:t>
            </a:r>
            <a:r>
              <a:rPr sz="1200" dirty="0">
                <a:solidFill>
                  <a:srgbClr val="0D6F7B"/>
                </a:solidFill>
                <a:latin typeface="Aleo"/>
                <a:cs typeface="Aleo"/>
              </a:rPr>
              <a:t>might </a:t>
            </a:r>
            <a:r>
              <a:rPr sz="1200" spc="-10" dirty="0">
                <a:solidFill>
                  <a:srgbClr val="0D6F7B"/>
                </a:solidFill>
                <a:latin typeface="Aleo"/>
                <a:cs typeface="Aleo"/>
              </a:rPr>
              <a:t>make </a:t>
            </a:r>
            <a:r>
              <a:rPr sz="1200" dirty="0">
                <a:solidFill>
                  <a:srgbClr val="0D6F7B"/>
                </a:solidFill>
                <a:latin typeface="Aleo"/>
                <a:cs typeface="Aleo"/>
              </a:rPr>
              <a:t>fun of a  </a:t>
            </a:r>
            <a:r>
              <a:rPr sz="1200" spc="-5" dirty="0">
                <a:solidFill>
                  <a:srgbClr val="0D6F7B"/>
                </a:solidFill>
                <a:latin typeface="Aleo"/>
                <a:cs typeface="Aleo"/>
              </a:rPr>
              <a:t>younger </a:t>
            </a:r>
            <a:r>
              <a:rPr sz="1200" dirty="0">
                <a:solidFill>
                  <a:srgbClr val="0D6F7B"/>
                </a:solidFill>
                <a:latin typeface="Aleo"/>
                <a:cs typeface="Aleo"/>
              </a:rPr>
              <a:t>kid the next </a:t>
            </a:r>
            <a:r>
              <a:rPr sz="1200" spc="-25" dirty="0">
                <a:solidFill>
                  <a:srgbClr val="0D6F7B"/>
                </a:solidFill>
                <a:latin typeface="Aleo"/>
                <a:cs typeface="Aleo"/>
              </a:rPr>
              <a:t>day. </a:t>
            </a:r>
            <a:r>
              <a:rPr sz="1200" dirty="0">
                <a:solidFill>
                  <a:srgbClr val="0D6F7B"/>
                </a:solidFill>
                <a:latin typeface="Aleo"/>
                <a:cs typeface="Aleo"/>
              </a:rPr>
              <a:t>The kid who laughed with other kids </a:t>
            </a:r>
            <a:r>
              <a:rPr sz="1200" spc="-20" dirty="0">
                <a:solidFill>
                  <a:srgbClr val="0D6F7B"/>
                </a:solidFill>
                <a:latin typeface="Aleo"/>
                <a:cs typeface="Aleo"/>
              </a:rPr>
              <a:t>at </a:t>
            </a:r>
            <a:r>
              <a:rPr sz="1200" dirty="0">
                <a:solidFill>
                  <a:srgbClr val="0D6F7B"/>
                </a:solidFill>
                <a:latin typeface="Aleo"/>
                <a:cs typeface="Aleo"/>
              </a:rPr>
              <a:t>a </a:t>
            </a:r>
            <a:r>
              <a:rPr sz="1200" spc="-20" dirty="0">
                <a:solidFill>
                  <a:srgbClr val="0D6F7B"/>
                </a:solidFill>
                <a:latin typeface="Aleo"/>
                <a:cs typeface="Aleo"/>
              </a:rPr>
              <a:t>fight </a:t>
            </a:r>
            <a:r>
              <a:rPr sz="1200" spc="-15" dirty="0">
                <a:solidFill>
                  <a:srgbClr val="0D6F7B"/>
                </a:solidFill>
                <a:latin typeface="Aleo"/>
                <a:cs typeface="Aleo"/>
              </a:rPr>
              <a:t>yesterday,  </a:t>
            </a:r>
            <a:r>
              <a:rPr sz="1200" dirty="0">
                <a:solidFill>
                  <a:srgbClr val="0D6F7B"/>
                </a:solidFill>
                <a:latin typeface="Aleo"/>
                <a:cs typeface="Aleo"/>
              </a:rPr>
              <a:t>might ask the new kid with no friends to sit with him </a:t>
            </a:r>
            <a:r>
              <a:rPr sz="1200" spc="-20" dirty="0">
                <a:solidFill>
                  <a:srgbClr val="0D6F7B"/>
                </a:solidFill>
                <a:latin typeface="Aleo"/>
                <a:cs typeface="Aleo"/>
              </a:rPr>
              <a:t>at </a:t>
            </a:r>
            <a:r>
              <a:rPr sz="1200" dirty="0">
                <a:solidFill>
                  <a:srgbClr val="0D6F7B"/>
                </a:solidFill>
                <a:latin typeface="Aleo"/>
                <a:cs typeface="Aleo"/>
              </a:rPr>
              <a:t>lunch</a:t>
            </a:r>
            <a:r>
              <a:rPr sz="1200" spc="-60" dirty="0">
                <a:solidFill>
                  <a:srgbClr val="0D6F7B"/>
                </a:solidFill>
                <a:latin typeface="Aleo"/>
                <a:cs typeface="Aleo"/>
              </a:rPr>
              <a:t> </a:t>
            </a:r>
            <a:r>
              <a:rPr sz="1200" spc="-15" dirty="0">
                <a:solidFill>
                  <a:srgbClr val="0D6F7B"/>
                </a:solidFill>
                <a:latin typeface="Aleo"/>
                <a:cs typeface="Aleo"/>
              </a:rPr>
              <a:t>today.</a:t>
            </a:r>
            <a:endParaRPr sz="1200" dirty="0">
              <a:latin typeface="Aleo"/>
              <a:cs typeface="Aleo"/>
            </a:endParaRPr>
          </a:p>
        </p:txBody>
      </p:sp>
      <p:sp>
        <p:nvSpPr>
          <p:cNvPr id="7" name="object 7"/>
          <p:cNvSpPr txBox="1">
            <a:spLocks noGrp="1"/>
          </p:cNvSpPr>
          <p:nvPr>
            <p:ph type="title"/>
          </p:nvPr>
        </p:nvSpPr>
        <p:spPr>
          <a:xfrm>
            <a:off x="1014539" y="584843"/>
            <a:ext cx="4387702" cy="574040"/>
          </a:xfrm>
          <a:prstGeom prst="rect">
            <a:avLst/>
          </a:prstGeom>
        </p:spPr>
        <p:txBody>
          <a:bodyPr vert="horz" wrap="square" lIns="0" tIns="12700" rIns="0" bIns="0" rtlCol="0">
            <a:spAutoFit/>
          </a:bodyPr>
          <a:lstStyle/>
          <a:p>
            <a:pPr marL="12700">
              <a:lnSpc>
                <a:spcPct val="100000"/>
              </a:lnSpc>
              <a:spcBef>
                <a:spcPts val="100"/>
              </a:spcBef>
            </a:pPr>
            <a:r>
              <a:rPr dirty="0"/>
              <a:t>Who Is</a:t>
            </a:r>
            <a:r>
              <a:rPr spc="-85" dirty="0"/>
              <a:t> </a:t>
            </a:r>
            <a:r>
              <a:rPr spc="-20" dirty="0"/>
              <a:t>Involved?</a:t>
            </a:r>
          </a:p>
        </p:txBody>
      </p:sp>
      <p:sp>
        <p:nvSpPr>
          <p:cNvPr id="8" name="object 8"/>
          <p:cNvSpPr/>
          <p:nvPr/>
        </p:nvSpPr>
        <p:spPr>
          <a:xfrm>
            <a:off x="6604461" y="1140047"/>
            <a:ext cx="296545" cy="236220"/>
          </a:xfrm>
          <a:custGeom>
            <a:avLst/>
            <a:gdLst/>
            <a:ahLst/>
            <a:cxnLst/>
            <a:rect l="l" t="t" r="r" b="b"/>
            <a:pathLst>
              <a:path w="296545" h="236219">
                <a:moveTo>
                  <a:pt x="133983" y="105435"/>
                </a:moveTo>
                <a:lnTo>
                  <a:pt x="72275" y="105435"/>
                </a:lnTo>
                <a:lnTo>
                  <a:pt x="68603" y="115853"/>
                </a:lnTo>
                <a:lnTo>
                  <a:pt x="64369" y="125445"/>
                </a:lnTo>
                <a:lnTo>
                  <a:pt x="35098" y="163131"/>
                </a:lnTo>
                <a:lnTo>
                  <a:pt x="330" y="195999"/>
                </a:lnTo>
                <a:lnTo>
                  <a:pt x="37109" y="236105"/>
                </a:lnTo>
                <a:lnTo>
                  <a:pt x="77076" y="202063"/>
                </a:lnTo>
                <a:lnTo>
                  <a:pt x="108585" y="164630"/>
                </a:lnTo>
                <a:lnTo>
                  <a:pt x="129027" y="125004"/>
                </a:lnTo>
                <a:lnTo>
                  <a:pt x="133983" y="105435"/>
                </a:lnTo>
                <a:close/>
              </a:path>
              <a:path w="296545" h="236219">
                <a:moveTo>
                  <a:pt x="61950" y="0"/>
                </a:moveTo>
                <a:lnTo>
                  <a:pt x="18072" y="17627"/>
                </a:lnTo>
                <a:lnTo>
                  <a:pt x="0" y="61125"/>
                </a:lnTo>
                <a:lnTo>
                  <a:pt x="888" y="71719"/>
                </a:lnTo>
                <a:lnTo>
                  <a:pt x="21581" y="105435"/>
                </a:lnTo>
                <a:lnTo>
                  <a:pt x="47104" y="114172"/>
                </a:lnTo>
                <a:lnTo>
                  <a:pt x="51409" y="114172"/>
                </a:lnTo>
                <a:lnTo>
                  <a:pt x="55664" y="113461"/>
                </a:lnTo>
                <a:lnTo>
                  <a:pt x="64046" y="110655"/>
                </a:lnTo>
                <a:lnTo>
                  <a:pt x="68199" y="108457"/>
                </a:lnTo>
                <a:lnTo>
                  <a:pt x="72275" y="105435"/>
                </a:lnTo>
                <a:lnTo>
                  <a:pt x="133983" y="105434"/>
                </a:lnTo>
                <a:lnTo>
                  <a:pt x="134136" y="104831"/>
                </a:lnTo>
                <a:lnTo>
                  <a:pt x="135839" y="84416"/>
                </a:lnTo>
                <a:lnTo>
                  <a:pt x="135224" y="72334"/>
                </a:lnTo>
                <a:lnTo>
                  <a:pt x="120596" y="31635"/>
                </a:lnTo>
                <a:lnTo>
                  <a:pt x="89693" y="6091"/>
                </a:lnTo>
                <a:lnTo>
                  <a:pt x="71377" y="676"/>
                </a:lnTo>
                <a:lnTo>
                  <a:pt x="61950" y="0"/>
                </a:lnTo>
                <a:close/>
              </a:path>
              <a:path w="296545" h="236219">
                <a:moveTo>
                  <a:pt x="294076" y="105435"/>
                </a:moveTo>
                <a:lnTo>
                  <a:pt x="232219" y="105435"/>
                </a:lnTo>
                <a:lnTo>
                  <a:pt x="228554" y="115853"/>
                </a:lnTo>
                <a:lnTo>
                  <a:pt x="224342" y="125445"/>
                </a:lnTo>
                <a:lnTo>
                  <a:pt x="195149" y="163131"/>
                </a:lnTo>
                <a:lnTo>
                  <a:pt x="160108" y="195999"/>
                </a:lnTo>
                <a:lnTo>
                  <a:pt x="196977" y="236105"/>
                </a:lnTo>
                <a:lnTo>
                  <a:pt x="237039" y="202063"/>
                </a:lnTo>
                <a:lnTo>
                  <a:pt x="268605" y="164630"/>
                </a:lnTo>
                <a:lnTo>
                  <a:pt x="289109" y="125004"/>
                </a:lnTo>
                <a:lnTo>
                  <a:pt x="294076" y="105435"/>
                </a:lnTo>
                <a:close/>
              </a:path>
              <a:path w="296545" h="236219">
                <a:moveTo>
                  <a:pt x="221869" y="0"/>
                </a:moveTo>
                <a:lnTo>
                  <a:pt x="178054" y="17627"/>
                </a:lnTo>
                <a:lnTo>
                  <a:pt x="160108" y="61125"/>
                </a:lnTo>
                <a:lnTo>
                  <a:pt x="160987" y="71719"/>
                </a:lnTo>
                <a:lnTo>
                  <a:pt x="181501" y="105435"/>
                </a:lnTo>
                <a:lnTo>
                  <a:pt x="206997" y="114172"/>
                </a:lnTo>
                <a:lnTo>
                  <a:pt x="211315" y="114172"/>
                </a:lnTo>
                <a:lnTo>
                  <a:pt x="215569" y="113461"/>
                </a:lnTo>
                <a:lnTo>
                  <a:pt x="223977" y="110655"/>
                </a:lnTo>
                <a:lnTo>
                  <a:pt x="228130" y="108457"/>
                </a:lnTo>
                <a:lnTo>
                  <a:pt x="232219" y="105435"/>
                </a:lnTo>
                <a:lnTo>
                  <a:pt x="294076" y="105434"/>
                </a:lnTo>
                <a:lnTo>
                  <a:pt x="294229" y="104831"/>
                </a:lnTo>
                <a:lnTo>
                  <a:pt x="295935" y="84416"/>
                </a:lnTo>
                <a:lnTo>
                  <a:pt x="295320" y="72334"/>
                </a:lnTo>
                <a:lnTo>
                  <a:pt x="280662" y="31635"/>
                </a:lnTo>
                <a:lnTo>
                  <a:pt x="249683" y="6091"/>
                </a:lnTo>
                <a:lnTo>
                  <a:pt x="231327" y="676"/>
                </a:lnTo>
                <a:lnTo>
                  <a:pt x="221869" y="0"/>
                </a:lnTo>
                <a:close/>
              </a:path>
            </a:pathLst>
          </a:custGeom>
          <a:solidFill>
            <a:srgbClr val="FFFFFF"/>
          </a:solidFill>
        </p:spPr>
        <p:txBody>
          <a:bodyPr wrap="square" lIns="0" tIns="0" rIns="0" bIns="0" rtlCol="0"/>
          <a:lstStyle/>
          <a:p>
            <a:endParaRPr/>
          </a:p>
        </p:txBody>
      </p:sp>
      <p:sp>
        <p:nvSpPr>
          <p:cNvPr id="9" name="object 9"/>
          <p:cNvSpPr/>
          <p:nvPr/>
        </p:nvSpPr>
        <p:spPr>
          <a:xfrm>
            <a:off x="6921500" y="1905000"/>
            <a:ext cx="2776550" cy="386622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57906" y="221173"/>
            <a:ext cx="754380" cy="754380"/>
          </a:xfrm>
          <a:custGeom>
            <a:avLst/>
            <a:gdLst/>
            <a:ahLst/>
            <a:cxnLst/>
            <a:rect l="l" t="t" r="r" b="b"/>
            <a:pathLst>
              <a:path w="754380" h="754380">
                <a:moveTo>
                  <a:pt x="376897" y="0"/>
                </a:moveTo>
                <a:lnTo>
                  <a:pt x="329621" y="2936"/>
                </a:lnTo>
                <a:lnTo>
                  <a:pt x="284096" y="11510"/>
                </a:lnTo>
                <a:lnTo>
                  <a:pt x="240677" y="25369"/>
                </a:lnTo>
                <a:lnTo>
                  <a:pt x="199717" y="44159"/>
                </a:lnTo>
                <a:lnTo>
                  <a:pt x="161568" y="67528"/>
                </a:lnTo>
                <a:lnTo>
                  <a:pt x="126585" y="95121"/>
                </a:lnTo>
                <a:lnTo>
                  <a:pt x="95121" y="126585"/>
                </a:lnTo>
                <a:lnTo>
                  <a:pt x="67528" y="161568"/>
                </a:lnTo>
                <a:lnTo>
                  <a:pt x="44159" y="199717"/>
                </a:lnTo>
                <a:lnTo>
                  <a:pt x="25369" y="240677"/>
                </a:lnTo>
                <a:lnTo>
                  <a:pt x="11510" y="284096"/>
                </a:lnTo>
                <a:lnTo>
                  <a:pt x="2936" y="329621"/>
                </a:lnTo>
                <a:lnTo>
                  <a:pt x="0" y="376897"/>
                </a:lnTo>
                <a:lnTo>
                  <a:pt x="2936" y="424174"/>
                </a:lnTo>
                <a:lnTo>
                  <a:pt x="11510" y="469699"/>
                </a:lnTo>
                <a:lnTo>
                  <a:pt x="25369" y="513118"/>
                </a:lnTo>
                <a:lnTo>
                  <a:pt x="44159" y="554078"/>
                </a:lnTo>
                <a:lnTo>
                  <a:pt x="67528" y="592226"/>
                </a:lnTo>
                <a:lnTo>
                  <a:pt x="95121" y="627210"/>
                </a:lnTo>
                <a:lnTo>
                  <a:pt x="126585" y="658674"/>
                </a:lnTo>
                <a:lnTo>
                  <a:pt x="161568" y="686267"/>
                </a:lnTo>
                <a:lnTo>
                  <a:pt x="199717" y="709635"/>
                </a:lnTo>
                <a:lnTo>
                  <a:pt x="240677" y="728426"/>
                </a:lnTo>
                <a:lnTo>
                  <a:pt x="284096" y="742284"/>
                </a:lnTo>
                <a:lnTo>
                  <a:pt x="329621" y="750859"/>
                </a:lnTo>
                <a:lnTo>
                  <a:pt x="376897" y="753795"/>
                </a:lnTo>
                <a:lnTo>
                  <a:pt x="424174" y="750859"/>
                </a:lnTo>
                <a:lnTo>
                  <a:pt x="469699" y="742284"/>
                </a:lnTo>
                <a:lnTo>
                  <a:pt x="513118" y="728426"/>
                </a:lnTo>
                <a:lnTo>
                  <a:pt x="554078" y="709635"/>
                </a:lnTo>
                <a:lnTo>
                  <a:pt x="592226" y="686267"/>
                </a:lnTo>
                <a:lnTo>
                  <a:pt x="627210" y="658674"/>
                </a:lnTo>
                <a:lnTo>
                  <a:pt x="658674" y="627210"/>
                </a:lnTo>
                <a:lnTo>
                  <a:pt x="686267" y="592226"/>
                </a:lnTo>
                <a:lnTo>
                  <a:pt x="709635" y="554078"/>
                </a:lnTo>
                <a:lnTo>
                  <a:pt x="728426" y="513118"/>
                </a:lnTo>
                <a:lnTo>
                  <a:pt x="742284" y="469699"/>
                </a:lnTo>
                <a:lnTo>
                  <a:pt x="750859" y="424174"/>
                </a:lnTo>
                <a:lnTo>
                  <a:pt x="753795" y="376897"/>
                </a:lnTo>
                <a:lnTo>
                  <a:pt x="750859" y="329621"/>
                </a:lnTo>
                <a:lnTo>
                  <a:pt x="742284" y="284096"/>
                </a:lnTo>
                <a:lnTo>
                  <a:pt x="728426" y="240677"/>
                </a:lnTo>
                <a:lnTo>
                  <a:pt x="709635" y="199717"/>
                </a:lnTo>
                <a:lnTo>
                  <a:pt x="686267" y="161568"/>
                </a:lnTo>
                <a:lnTo>
                  <a:pt x="658674" y="126585"/>
                </a:lnTo>
                <a:lnTo>
                  <a:pt x="627210" y="95121"/>
                </a:lnTo>
                <a:lnTo>
                  <a:pt x="592226" y="67528"/>
                </a:lnTo>
                <a:lnTo>
                  <a:pt x="554078" y="44159"/>
                </a:lnTo>
                <a:lnTo>
                  <a:pt x="513118" y="25369"/>
                </a:lnTo>
                <a:lnTo>
                  <a:pt x="469699" y="11510"/>
                </a:lnTo>
                <a:lnTo>
                  <a:pt x="424174" y="2936"/>
                </a:lnTo>
                <a:lnTo>
                  <a:pt x="376897" y="0"/>
                </a:lnTo>
                <a:close/>
              </a:path>
            </a:pathLst>
          </a:custGeom>
          <a:solidFill>
            <a:srgbClr val="5CCAE8"/>
          </a:solidFill>
        </p:spPr>
        <p:txBody>
          <a:bodyPr wrap="square" lIns="0" tIns="0" rIns="0" bIns="0" rtlCol="0"/>
          <a:lstStyle/>
          <a:p>
            <a:endParaRPr/>
          </a:p>
        </p:txBody>
      </p:sp>
      <p:sp>
        <p:nvSpPr>
          <p:cNvPr id="11" name="object 11"/>
          <p:cNvSpPr/>
          <p:nvPr/>
        </p:nvSpPr>
        <p:spPr>
          <a:xfrm>
            <a:off x="386831" y="480016"/>
            <a:ext cx="296545" cy="236220"/>
          </a:xfrm>
          <a:custGeom>
            <a:avLst/>
            <a:gdLst/>
            <a:ahLst/>
            <a:cxnLst/>
            <a:rect l="l" t="t" r="r" b="b"/>
            <a:pathLst>
              <a:path w="296545" h="236220">
                <a:moveTo>
                  <a:pt x="258838" y="0"/>
                </a:moveTo>
                <a:lnTo>
                  <a:pt x="218871" y="34042"/>
                </a:lnTo>
                <a:lnTo>
                  <a:pt x="187363" y="71475"/>
                </a:lnTo>
                <a:lnTo>
                  <a:pt x="166920" y="111101"/>
                </a:lnTo>
                <a:lnTo>
                  <a:pt x="160108" y="151688"/>
                </a:lnTo>
                <a:lnTo>
                  <a:pt x="160723" y="163771"/>
                </a:lnTo>
                <a:lnTo>
                  <a:pt x="175351" y="204470"/>
                </a:lnTo>
                <a:lnTo>
                  <a:pt x="206254" y="230013"/>
                </a:lnTo>
                <a:lnTo>
                  <a:pt x="233997" y="236105"/>
                </a:lnTo>
                <a:lnTo>
                  <a:pt x="246418" y="235005"/>
                </a:lnTo>
                <a:lnTo>
                  <a:pt x="285784" y="209152"/>
                </a:lnTo>
                <a:lnTo>
                  <a:pt x="295948" y="174980"/>
                </a:lnTo>
                <a:lnTo>
                  <a:pt x="295060" y="164386"/>
                </a:lnTo>
                <a:lnTo>
                  <a:pt x="274366" y="130670"/>
                </a:lnTo>
                <a:lnTo>
                  <a:pt x="223672" y="130670"/>
                </a:lnTo>
                <a:lnTo>
                  <a:pt x="227344" y="120252"/>
                </a:lnTo>
                <a:lnTo>
                  <a:pt x="249335" y="84951"/>
                </a:lnTo>
                <a:lnTo>
                  <a:pt x="295617" y="40106"/>
                </a:lnTo>
                <a:lnTo>
                  <a:pt x="258838" y="0"/>
                </a:lnTo>
                <a:close/>
              </a:path>
              <a:path w="296545" h="236220">
                <a:moveTo>
                  <a:pt x="248843" y="121932"/>
                </a:moveTo>
                <a:lnTo>
                  <a:pt x="244538" y="121932"/>
                </a:lnTo>
                <a:lnTo>
                  <a:pt x="240284" y="122643"/>
                </a:lnTo>
                <a:lnTo>
                  <a:pt x="231902" y="125450"/>
                </a:lnTo>
                <a:lnTo>
                  <a:pt x="227749" y="127647"/>
                </a:lnTo>
                <a:lnTo>
                  <a:pt x="223672" y="130670"/>
                </a:lnTo>
                <a:lnTo>
                  <a:pt x="274366" y="130670"/>
                </a:lnTo>
                <a:lnTo>
                  <a:pt x="266420" y="125817"/>
                </a:lnTo>
                <a:lnTo>
                  <a:pt x="257910" y="122904"/>
                </a:lnTo>
                <a:lnTo>
                  <a:pt x="248843" y="121932"/>
                </a:lnTo>
                <a:close/>
              </a:path>
              <a:path w="296545" h="236220">
                <a:moveTo>
                  <a:pt x="98971" y="0"/>
                </a:moveTo>
                <a:lnTo>
                  <a:pt x="58908" y="34042"/>
                </a:lnTo>
                <a:lnTo>
                  <a:pt x="27343" y="71475"/>
                </a:lnTo>
                <a:lnTo>
                  <a:pt x="6837" y="111101"/>
                </a:lnTo>
                <a:lnTo>
                  <a:pt x="0" y="151688"/>
                </a:lnTo>
                <a:lnTo>
                  <a:pt x="616" y="163771"/>
                </a:lnTo>
                <a:lnTo>
                  <a:pt x="15285" y="204470"/>
                </a:lnTo>
                <a:lnTo>
                  <a:pt x="46264" y="230013"/>
                </a:lnTo>
                <a:lnTo>
                  <a:pt x="74079" y="236105"/>
                </a:lnTo>
                <a:lnTo>
                  <a:pt x="86518" y="235005"/>
                </a:lnTo>
                <a:lnTo>
                  <a:pt x="125750" y="209152"/>
                </a:lnTo>
                <a:lnTo>
                  <a:pt x="135839" y="174980"/>
                </a:lnTo>
                <a:lnTo>
                  <a:pt x="134960" y="164386"/>
                </a:lnTo>
                <a:lnTo>
                  <a:pt x="114447" y="130670"/>
                </a:lnTo>
                <a:lnTo>
                  <a:pt x="63728" y="130670"/>
                </a:lnTo>
                <a:lnTo>
                  <a:pt x="67393" y="120252"/>
                </a:lnTo>
                <a:lnTo>
                  <a:pt x="89245" y="84951"/>
                </a:lnTo>
                <a:lnTo>
                  <a:pt x="116329" y="58025"/>
                </a:lnTo>
                <a:lnTo>
                  <a:pt x="135839" y="40106"/>
                </a:lnTo>
                <a:lnTo>
                  <a:pt x="98971" y="0"/>
                </a:lnTo>
                <a:close/>
              </a:path>
              <a:path w="296545" h="236220">
                <a:moveTo>
                  <a:pt x="88950" y="121932"/>
                </a:moveTo>
                <a:lnTo>
                  <a:pt x="84632" y="121932"/>
                </a:lnTo>
                <a:lnTo>
                  <a:pt x="80378" y="122643"/>
                </a:lnTo>
                <a:lnTo>
                  <a:pt x="71970" y="125450"/>
                </a:lnTo>
                <a:lnTo>
                  <a:pt x="67818" y="127647"/>
                </a:lnTo>
                <a:lnTo>
                  <a:pt x="63728" y="130670"/>
                </a:lnTo>
                <a:lnTo>
                  <a:pt x="114447" y="130670"/>
                </a:lnTo>
                <a:lnTo>
                  <a:pt x="106532" y="125817"/>
                </a:lnTo>
                <a:lnTo>
                  <a:pt x="98032" y="122904"/>
                </a:lnTo>
                <a:lnTo>
                  <a:pt x="88950" y="121932"/>
                </a:lnTo>
                <a:close/>
              </a:path>
            </a:pathLst>
          </a:custGeom>
          <a:solidFill>
            <a:srgbClr val="FFFFFF"/>
          </a:solid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spc="0" dirty="0"/>
              <a:t>5</a:t>
            </a:fld>
            <a:endParaRPr spc="0" dirty="0"/>
          </a:p>
        </p:txBody>
      </p:sp>
      <p:sp>
        <p:nvSpPr>
          <p:cNvPr id="14" name="object 16">
            <a:extLst>
              <a:ext uri="{FF2B5EF4-FFF2-40B4-BE49-F238E27FC236}">
                <a16:creationId xmlns:a16="http://schemas.microsoft.com/office/drawing/2014/main" id="{5C55FE78-238D-4FF4-AD72-5C0A872FFA25}"/>
              </a:ext>
            </a:extLst>
          </p:cNvPr>
          <p:cNvSpPr txBox="1">
            <a:spLocks noGrp="1"/>
          </p:cNvSpPr>
          <p:nvPr>
            <p:ph type="ftr" sz="quarter" idx="5"/>
          </p:nvPr>
        </p:nvSpPr>
        <p:spPr>
          <a:xfrm>
            <a:off x="2829415" y="7082573"/>
            <a:ext cx="5542915" cy="318134"/>
          </a:xfrm>
          <a:prstGeom prst="rect">
            <a:avLst/>
          </a:prstGeom>
        </p:spPr>
        <p:txBody>
          <a:bodyPr vert="horz" wrap="square" lIns="0" tIns="2540" rIns="0" bIns="0" rtlCol="0">
            <a:spAutoFit/>
          </a:bodyPr>
          <a:lstStyle/>
          <a:p>
            <a:pPr marL="625475" marR="5080" indent="-613410">
              <a:lnSpc>
                <a:spcPct val="100000"/>
              </a:lnSpc>
              <a:spcBef>
                <a:spcPts val="20"/>
              </a:spcBef>
            </a:pPr>
            <a:r>
              <a:rPr dirty="0"/>
              <a:t>© 20</a:t>
            </a:r>
            <a:r>
              <a:rPr lang="en-US" dirty="0"/>
              <a:t>23</a:t>
            </a:r>
            <a:r>
              <a:rPr dirty="0"/>
              <a:t> PACER Center, Inc. All rights reserved. | 8161 Normandale Blvd | Minneapolis, MN 55437  952.838.9000 |  PACERTeensAgainstBullying.org  |</a:t>
            </a:r>
            <a:r>
              <a:rPr spc="-10" dirty="0"/>
              <a:t> </a:t>
            </a:r>
            <a:r>
              <a:rPr spc="0" dirty="0">
                <a:hlinkClick r:id="rId5"/>
              </a:rPr>
              <a:t>bullying411@PACER.org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5292" y="399097"/>
            <a:ext cx="6546850" cy="1125220"/>
          </a:xfrm>
          <a:custGeom>
            <a:avLst/>
            <a:gdLst/>
            <a:ahLst/>
            <a:cxnLst/>
            <a:rect l="l" t="t" r="r" b="b"/>
            <a:pathLst>
              <a:path w="6546850" h="1125220">
                <a:moveTo>
                  <a:pt x="6419723" y="0"/>
                </a:moveTo>
                <a:lnTo>
                  <a:pt x="127000" y="0"/>
                </a:lnTo>
                <a:lnTo>
                  <a:pt x="77688" y="10021"/>
                </a:lnTo>
                <a:lnTo>
                  <a:pt x="37306" y="37306"/>
                </a:lnTo>
                <a:lnTo>
                  <a:pt x="10021" y="77688"/>
                </a:lnTo>
                <a:lnTo>
                  <a:pt x="0" y="127000"/>
                </a:lnTo>
                <a:lnTo>
                  <a:pt x="0" y="997902"/>
                </a:lnTo>
                <a:lnTo>
                  <a:pt x="10021" y="1047214"/>
                </a:lnTo>
                <a:lnTo>
                  <a:pt x="37306" y="1087596"/>
                </a:lnTo>
                <a:lnTo>
                  <a:pt x="77688" y="1114881"/>
                </a:lnTo>
                <a:lnTo>
                  <a:pt x="127000" y="1124902"/>
                </a:lnTo>
                <a:lnTo>
                  <a:pt x="6419723" y="1124902"/>
                </a:lnTo>
                <a:lnTo>
                  <a:pt x="6469034" y="1114881"/>
                </a:lnTo>
                <a:lnTo>
                  <a:pt x="6509416" y="1087596"/>
                </a:lnTo>
                <a:lnTo>
                  <a:pt x="6536701" y="1047214"/>
                </a:lnTo>
                <a:lnTo>
                  <a:pt x="6546723" y="997902"/>
                </a:lnTo>
                <a:lnTo>
                  <a:pt x="6546723" y="127000"/>
                </a:lnTo>
                <a:lnTo>
                  <a:pt x="6536701" y="77688"/>
                </a:lnTo>
                <a:lnTo>
                  <a:pt x="6509416" y="37306"/>
                </a:lnTo>
                <a:lnTo>
                  <a:pt x="6469034" y="10021"/>
                </a:lnTo>
                <a:lnTo>
                  <a:pt x="6419723" y="0"/>
                </a:lnTo>
                <a:close/>
              </a:path>
            </a:pathLst>
          </a:custGeom>
          <a:solidFill>
            <a:srgbClr val="EB6829"/>
          </a:solidFill>
        </p:spPr>
        <p:txBody>
          <a:bodyPr wrap="square" lIns="0" tIns="0" rIns="0" bIns="0" rtlCol="0"/>
          <a:lstStyle/>
          <a:p>
            <a:endParaRPr/>
          </a:p>
        </p:txBody>
      </p:sp>
      <p:sp>
        <p:nvSpPr>
          <p:cNvPr id="3" name="object 3"/>
          <p:cNvSpPr txBox="1"/>
          <p:nvPr/>
        </p:nvSpPr>
        <p:spPr>
          <a:xfrm>
            <a:off x="555826" y="1981602"/>
            <a:ext cx="5695802" cy="3598421"/>
          </a:xfrm>
          <a:prstGeom prst="rect">
            <a:avLst/>
          </a:prstGeom>
        </p:spPr>
        <p:txBody>
          <a:bodyPr vert="horz" wrap="square" lIns="0" tIns="12700" rIns="0" bIns="0" rtlCol="0">
            <a:spAutoFit/>
          </a:bodyPr>
          <a:lstStyle/>
          <a:p>
            <a:pPr marL="12700" marR="44450" algn="just">
              <a:lnSpc>
                <a:spcPct val="100000"/>
              </a:lnSpc>
              <a:spcBef>
                <a:spcPts val="100"/>
              </a:spcBef>
            </a:pPr>
            <a:r>
              <a:rPr lang="en-US" sz="1600" b="1" dirty="0">
                <a:solidFill>
                  <a:srgbClr val="0D6F7B"/>
                </a:solidFill>
                <a:latin typeface="Aleo"/>
                <a:cs typeface="Aleo"/>
              </a:rPr>
              <a:t>In the United States, more than 20% of students report being bullied.</a:t>
            </a:r>
          </a:p>
          <a:p>
            <a:pPr marL="12700" marR="44450" algn="just">
              <a:lnSpc>
                <a:spcPct val="100000"/>
              </a:lnSpc>
              <a:spcBef>
                <a:spcPts val="100"/>
              </a:spcBef>
            </a:pPr>
            <a:endParaRPr lang="en-US" sz="1400" dirty="0">
              <a:solidFill>
                <a:srgbClr val="0D6F7B"/>
              </a:solidFill>
              <a:latin typeface="Aleo"/>
              <a:cs typeface="Aleo"/>
            </a:endParaRPr>
          </a:p>
          <a:p>
            <a:pPr marL="12700" marR="44450" algn="just">
              <a:lnSpc>
                <a:spcPct val="100000"/>
              </a:lnSpc>
              <a:spcBef>
                <a:spcPts val="100"/>
              </a:spcBef>
            </a:pPr>
            <a:r>
              <a:rPr lang="en-US" sz="1400" dirty="0">
                <a:solidFill>
                  <a:srgbClr val="0D6F7B"/>
                </a:solidFill>
                <a:latin typeface="Aleo"/>
                <a:cs typeface="Aleo"/>
              </a:rPr>
              <a:t>That’s more than one of every five students. They are often scared to go to school. That means those students lose the opportunity to learn. It is every student’s right to feel safe—and be safe—in school. Students who are bullied may also have lower self-esteem, less self-confidence, increased fear and anxiety, more depression, lower grades, and even suicidal thoughts.</a:t>
            </a:r>
          </a:p>
          <a:p>
            <a:pPr marL="12700" marR="44450" algn="just">
              <a:lnSpc>
                <a:spcPct val="100000"/>
              </a:lnSpc>
              <a:spcBef>
                <a:spcPts val="100"/>
              </a:spcBef>
            </a:pPr>
            <a:endParaRPr lang="en-US" sz="1400" dirty="0">
              <a:solidFill>
                <a:srgbClr val="0D6F7B"/>
              </a:solidFill>
              <a:latin typeface="Aleo"/>
              <a:cs typeface="Aleo"/>
            </a:endParaRPr>
          </a:p>
          <a:p>
            <a:pPr marL="12700" marR="44450" algn="just">
              <a:lnSpc>
                <a:spcPct val="100000"/>
              </a:lnSpc>
              <a:spcBef>
                <a:spcPts val="100"/>
              </a:spcBef>
            </a:pPr>
            <a:r>
              <a:rPr lang="en-US" sz="1400" dirty="0">
                <a:solidFill>
                  <a:srgbClr val="0D6F7B"/>
                </a:solidFill>
                <a:latin typeface="Aleo"/>
                <a:cs typeface="Aleo"/>
              </a:rPr>
              <a:t>It’s not just the targets of bullying who are affected. Students who bully grow up to have a greater risk of getting in trouble with the law. By the age of 25, one in four who have bullied will have spent time in jail.</a:t>
            </a:r>
          </a:p>
          <a:p>
            <a:pPr marL="12700" marR="44450" algn="just">
              <a:lnSpc>
                <a:spcPct val="100000"/>
              </a:lnSpc>
              <a:spcBef>
                <a:spcPts val="100"/>
              </a:spcBef>
            </a:pPr>
            <a:endParaRPr lang="en-US" sz="1400" dirty="0">
              <a:solidFill>
                <a:srgbClr val="0D6F7B"/>
              </a:solidFill>
              <a:latin typeface="Aleo"/>
              <a:cs typeface="Aleo"/>
            </a:endParaRPr>
          </a:p>
          <a:p>
            <a:pPr marL="12700" marR="44450" algn="just">
              <a:lnSpc>
                <a:spcPct val="100000"/>
              </a:lnSpc>
              <a:spcBef>
                <a:spcPts val="100"/>
              </a:spcBef>
            </a:pPr>
            <a:r>
              <a:rPr lang="en-US" sz="1400" dirty="0">
                <a:solidFill>
                  <a:srgbClr val="0D6F7B"/>
                </a:solidFill>
                <a:latin typeface="Aleo"/>
                <a:cs typeface="Aleo"/>
              </a:rPr>
              <a:t>Those who witness bullying often express that they feel less safe at school. Their feelings about seeing the bullying range from anger to guilt to fear, and they often wish they could help but don’t know how.</a:t>
            </a:r>
            <a:endParaRPr sz="1400" dirty="0">
              <a:latin typeface="Aleo"/>
              <a:cs typeface="Aleo"/>
            </a:endParaRPr>
          </a:p>
        </p:txBody>
      </p:sp>
      <p:sp>
        <p:nvSpPr>
          <p:cNvPr id="4" name="object 4"/>
          <p:cNvSpPr txBox="1">
            <a:spLocks noGrp="1"/>
          </p:cNvSpPr>
          <p:nvPr>
            <p:ph type="title"/>
          </p:nvPr>
        </p:nvSpPr>
        <p:spPr>
          <a:xfrm>
            <a:off x="1098704" y="466699"/>
            <a:ext cx="4463896" cy="566822"/>
          </a:xfrm>
          <a:prstGeom prst="rect">
            <a:avLst/>
          </a:prstGeom>
        </p:spPr>
        <p:txBody>
          <a:bodyPr vert="horz" wrap="square" lIns="0" tIns="12700" rIns="0" bIns="0" rtlCol="0">
            <a:spAutoFit/>
          </a:bodyPr>
          <a:lstStyle/>
          <a:p>
            <a:pPr marL="12700">
              <a:lnSpc>
                <a:spcPct val="100000"/>
              </a:lnSpc>
              <a:spcBef>
                <a:spcPts val="100"/>
              </a:spcBef>
            </a:pPr>
            <a:r>
              <a:rPr spc="-40" dirty="0"/>
              <a:t>Why </a:t>
            </a:r>
            <a:r>
              <a:rPr spc="5" dirty="0"/>
              <a:t>Does </a:t>
            </a:r>
            <a:r>
              <a:rPr dirty="0"/>
              <a:t>It</a:t>
            </a:r>
            <a:r>
              <a:rPr spc="-20" dirty="0"/>
              <a:t> </a:t>
            </a:r>
            <a:r>
              <a:rPr lang="en-US" dirty="0"/>
              <a:t>M</a:t>
            </a:r>
            <a:r>
              <a:rPr spc="0" dirty="0"/>
              <a:t>atter?</a:t>
            </a:r>
          </a:p>
        </p:txBody>
      </p:sp>
      <p:sp>
        <p:nvSpPr>
          <p:cNvPr id="5" name="object 5"/>
          <p:cNvSpPr/>
          <p:nvPr/>
        </p:nvSpPr>
        <p:spPr>
          <a:xfrm>
            <a:off x="6680668" y="1140047"/>
            <a:ext cx="296545" cy="236220"/>
          </a:xfrm>
          <a:custGeom>
            <a:avLst/>
            <a:gdLst/>
            <a:ahLst/>
            <a:cxnLst/>
            <a:rect l="l" t="t" r="r" b="b"/>
            <a:pathLst>
              <a:path w="296545" h="236219">
                <a:moveTo>
                  <a:pt x="133983" y="105435"/>
                </a:moveTo>
                <a:lnTo>
                  <a:pt x="72275" y="105435"/>
                </a:lnTo>
                <a:lnTo>
                  <a:pt x="68603" y="115853"/>
                </a:lnTo>
                <a:lnTo>
                  <a:pt x="64369" y="125445"/>
                </a:lnTo>
                <a:lnTo>
                  <a:pt x="35098" y="163131"/>
                </a:lnTo>
                <a:lnTo>
                  <a:pt x="330" y="195999"/>
                </a:lnTo>
                <a:lnTo>
                  <a:pt x="37109" y="236105"/>
                </a:lnTo>
                <a:lnTo>
                  <a:pt x="77076" y="202063"/>
                </a:lnTo>
                <a:lnTo>
                  <a:pt x="108585" y="164630"/>
                </a:lnTo>
                <a:lnTo>
                  <a:pt x="129027" y="125004"/>
                </a:lnTo>
                <a:lnTo>
                  <a:pt x="133983" y="105435"/>
                </a:lnTo>
                <a:close/>
              </a:path>
              <a:path w="296545" h="236219">
                <a:moveTo>
                  <a:pt x="61950" y="0"/>
                </a:moveTo>
                <a:lnTo>
                  <a:pt x="18072" y="17627"/>
                </a:lnTo>
                <a:lnTo>
                  <a:pt x="0" y="61125"/>
                </a:lnTo>
                <a:lnTo>
                  <a:pt x="888" y="71719"/>
                </a:lnTo>
                <a:lnTo>
                  <a:pt x="21581" y="105435"/>
                </a:lnTo>
                <a:lnTo>
                  <a:pt x="47104" y="114172"/>
                </a:lnTo>
                <a:lnTo>
                  <a:pt x="51409" y="114172"/>
                </a:lnTo>
                <a:lnTo>
                  <a:pt x="55664" y="113461"/>
                </a:lnTo>
                <a:lnTo>
                  <a:pt x="64046" y="110655"/>
                </a:lnTo>
                <a:lnTo>
                  <a:pt x="68199" y="108457"/>
                </a:lnTo>
                <a:lnTo>
                  <a:pt x="72275" y="105435"/>
                </a:lnTo>
                <a:lnTo>
                  <a:pt x="133983" y="105434"/>
                </a:lnTo>
                <a:lnTo>
                  <a:pt x="134136" y="104831"/>
                </a:lnTo>
                <a:lnTo>
                  <a:pt x="135839" y="84416"/>
                </a:lnTo>
                <a:lnTo>
                  <a:pt x="135224" y="72334"/>
                </a:lnTo>
                <a:lnTo>
                  <a:pt x="120596" y="31633"/>
                </a:lnTo>
                <a:lnTo>
                  <a:pt x="89693" y="6091"/>
                </a:lnTo>
                <a:lnTo>
                  <a:pt x="71377" y="676"/>
                </a:lnTo>
                <a:lnTo>
                  <a:pt x="61950" y="0"/>
                </a:lnTo>
                <a:close/>
              </a:path>
              <a:path w="296545" h="236219">
                <a:moveTo>
                  <a:pt x="294086" y="105435"/>
                </a:moveTo>
                <a:lnTo>
                  <a:pt x="232219" y="105435"/>
                </a:lnTo>
                <a:lnTo>
                  <a:pt x="228554" y="115853"/>
                </a:lnTo>
                <a:lnTo>
                  <a:pt x="224342" y="125445"/>
                </a:lnTo>
                <a:lnTo>
                  <a:pt x="195154" y="163131"/>
                </a:lnTo>
                <a:lnTo>
                  <a:pt x="160108" y="195999"/>
                </a:lnTo>
                <a:lnTo>
                  <a:pt x="196977" y="236105"/>
                </a:lnTo>
                <a:lnTo>
                  <a:pt x="237039" y="202063"/>
                </a:lnTo>
                <a:lnTo>
                  <a:pt x="268605" y="164630"/>
                </a:lnTo>
                <a:lnTo>
                  <a:pt x="289115" y="125004"/>
                </a:lnTo>
                <a:lnTo>
                  <a:pt x="294086" y="105435"/>
                </a:lnTo>
                <a:close/>
              </a:path>
              <a:path w="296545" h="236219">
                <a:moveTo>
                  <a:pt x="221869" y="0"/>
                </a:moveTo>
                <a:lnTo>
                  <a:pt x="178054" y="17627"/>
                </a:lnTo>
                <a:lnTo>
                  <a:pt x="160108" y="61125"/>
                </a:lnTo>
                <a:lnTo>
                  <a:pt x="160987" y="71719"/>
                </a:lnTo>
                <a:lnTo>
                  <a:pt x="181501" y="105435"/>
                </a:lnTo>
                <a:lnTo>
                  <a:pt x="206997" y="114172"/>
                </a:lnTo>
                <a:lnTo>
                  <a:pt x="211315" y="114172"/>
                </a:lnTo>
                <a:lnTo>
                  <a:pt x="215569" y="113461"/>
                </a:lnTo>
                <a:lnTo>
                  <a:pt x="223977" y="110655"/>
                </a:lnTo>
                <a:lnTo>
                  <a:pt x="228130" y="108457"/>
                </a:lnTo>
                <a:lnTo>
                  <a:pt x="232219" y="105435"/>
                </a:lnTo>
                <a:lnTo>
                  <a:pt x="294087" y="105434"/>
                </a:lnTo>
                <a:lnTo>
                  <a:pt x="294240" y="104831"/>
                </a:lnTo>
                <a:lnTo>
                  <a:pt x="295948" y="84416"/>
                </a:lnTo>
                <a:lnTo>
                  <a:pt x="295331" y="72334"/>
                </a:lnTo>
                <a:lnTo>
                  <a:pt x="280662" y="31633"/>
                </a:lnTo>
                <a:lnTo>
                  <a:pt x="249683" y="6091"/>
                </a:lnTo>
                <a:lnTo>
                  <a:pt x="231327" y="676"/>
                </a:lnTo>
                <a:lnTo>
                  <a:pt x="221869" y="0"/>
                </a:lnTo>
                <a:close/>
              </a:path>
            </a:pathLst>
          </a:custGeom>
          <a:solidFill>
            <a:srgbClr val="FFFFFF"/>
          </a:solidFill>
        </p:spPr>
        <p:txBody>
          <a:bodyPr wrap="square" lIns="0" tIns="0" rIns="0" bIns="0" rtlCol="0"/>
          <a:lstStyle/>
          <a:p>
            <a:endParaRPr/>
          </a:p>
        </p:txBody>
      </p:sp>
      <p:sp>
        <p:nvSpPr>
          <p:cNvPr id="6" name="object 6"/>
          <p:cNvSpPr/>
          <p:nvPr/>
        </p:nvSpPr>
        <p:spPr>
          <a:xfrm>
            <a:off x="6997712" y="1905000"/>
            <a:ext cx="2776537" cy="386622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34115" y="221173"/>
            <a:ext cx="754380" cy="754380"/>
          </a:xfrm>
          <a:custGeom>
            <a:avLst/>
            <a:gdLst/>
            <a:ahLst/>
            <a:cxnLst/>
            <a:rect l="l" t="t" r="r" b="b"/>
            <a:pathLst>
              <a:path w="754380" h="754380">
                <a:moveTo>
                  <a:pt x="376897" y="0"/>
                </a:moveTo>
                <a:lnTo>
                  <a:pt x="329621" y="2936"/>
                </a:lnTo>
                <a:lnTo>
                  <a:pt x="284096" y="11510"/>
                </a:lnTo>
                <a:lnTo>
                  <a:pt x="240677" y="25369"/>
                </a:lnTo>
                <a:lnTo>
                  <a:pt x="199717" y="44159"/>
                </a:lnTo>
                <a:lnTo>
                  <a:pt x="161568" y="67528"/>
                </a:lnTo>
                <a:lnTo>
                  <a:pt x="126585" y="95121"/>
                </a:lnTo>
                <a:lnTo>
                  <a:pt x="95121" y="126585"/>
                </a:lnTo>
                <a:lnTo>
                  <a:pt x="67528" y="161568"/>
                </a:lnTo>
                <a:lnTo>
                  <a:pt x="44159" y="199717"/>
                </a:lnTo>
                <a:lnTo>
                  <a:pt x="25369" y="240677"/>
                </a:lnTo>
                <a:lnTo>
                  <a:pt x="11510" y="284096"/>
                </a:lnTo>
                <a:lnTo>
                  <a:pt x="2936" y="329621"/>
                </a:lnTo>
                <a:lnTo>
                  <a:pt x="0" y="376897"/>
                </a:lnTo>
                <a:lnTo>
                  <a:pt x="2936" y="424174"/>
                </a:lnTo>
                <a:lnTo>
                  <a:pt x="11510" y="469699"/>
                </a:lnTo>
                <a:lnTo>
                  <a:pt x="25369" y="513118"/>
                </a:lnTo>
                <a:lnTo>
                  <a:pt x="44159" y="554078"/>
                </a:lnTo>
                <a:lnTo>
                  <a:pt x="67528" y="592226"/>
                </a:lnTo>
                <a:lnTo>
                  <a:pt x="95121" y="627210"/>
                </a:lnTo>
                <a:lnTo>
                  <a:pt x="126585" y="658674"/>
                </a:lnTo>
                <a:lnTo>
                  <a:pt x="161568" y="686267"/>
                </a:lnTo>
                <a:lnTo>
                  <a:pt x="199717" y="709635"/>
                </a:lnTo>
                <a:lnTo>
                  <a:pt x="240677" y="728426"/>
                </a:lnTo>
                <a:lnTo>
                  <a:pt x="284096" y="742284"/>
                </a:lnTo>
                <a:lnTo>
                  <a:pt x="329621" y="750859"/>
                </a:lnTo>
                <a:lnTo>
                  <a:pt x="376897" y="753795"/>
                </a:lnTo>
                <a:lnTo>
                  <a:pt x="424174" y="750859"/>
                </a:lnTo>
                <a:lnTo>
                  <a:pt x="469699" y="742284"/>
                </a:lnTo>
                <a:lnTo>
                  <a:pt x="513118" y="728426"/>
                </a:lnTo>
                <a:lnTo>
                  <a:pt x="554078" y="709635"/>
                </a:lnTo>
                <a:lnTo>
                  <a:pt x="592226" y="686267"/>
                </a:lnTo>
                <a:lnTo>
                  <a:pt x="627210" y="658674"/>
                </a:lnTo>
                <a:lnTo>
                  <a:pt x="658674" y="627210"/>
                </a:lnTo>
                <a:lnTo>
                  <a:pt x="686267" y="592226"/>
                </a:lnTo>
                <a:lnTo>
                  <a:pt x="709635" y="554078"/>
                </a:lnTo>
                <a:lnTo>
                  <a:pt x="728426" y="513118"/>
                </a:lnTo>
                <a:lnTo>
                  <a:pt x="742284" y="469699"/>
                </a:lnTo>
                <a:lnTo>
                  <a:pt x="750859" y="424174"/>
                </a:lnTo>
                <a:lnTo>
                  <a:pt x="753795" y="376897"/>
                </a:lnTo>
                <a:lnTo>
                  <a:pt x="750859" y="329621"/>
                </a:lnTo>
                <a:lnTo>
                  <a:pt x="742284" y="284096"/>
                </a:lnTo>
                <a:lnTo>
                  <a:pt x="728426" y="240677"/>
                </a:lnTo>
                <a:lnTo>
                  <a:pt x="709635" y="199717"/>
                </a:lnTo>
                <a:lnTo>
                  <a:pt x="686267" y="161568"/>
                </a:lnTo>
                <a:lnTo>
                  <a:pt x="658674" y="126585"/>
                </a:lnTo>
                <a:lnTo>
                  <a:pt x="627210" y="95121"/>
                </a:lnTo>
                <a:lnTo>
                  <a:pt x="592226" y="67528"/>
                </a:lnTo>
                <a:lnTo>
                  <a:pt x="554078" y="44159"/>
                </a:lnTo>
                <a:lnTo>
                  <a:pt x="513118" y="25369"/>
                </a:lnTo>
                <a:lnTo>
                  <a:pt x="469699" y="11510"/>
                </a:lnTo>
                <a:lnTo>
                  <a:pt x="424174" y="2936"/>
                </a:lnTo>
                <a:lnTo>
                  <a:pt x="376897" y="0"/>
                </a:lnTo>
                <a:close/>
              </a:path>
            </a:pathLst>
          </a:custGeom>
          <a:solidFill>
            <a:srgbClr val="5CCAE8"/>
          </a:solidFill>
        </p:spPr>
        <p:txBody>
          <a:bodyPr wrap="square" lIns="0" tIns="0" rIns="0" bIns="0" rtlCol="0"/>
          <a:lstStyle/>
          <a:p>
            <a:endParaRPr/>
          </a:p>
        </p:txBody>
      </p:sp>
      <p:sp>
        <p:nvSpPr>
          <p:cNvPr id="8" name="object 8"/>
          <p:cNvSpPr/>
          <p:nvPr/>
        </p:nvSpPr>
        <p:spPr>
          <a:xfrm>
            <a:off x="463039" y="480016"/>
            <a:ext cx="296545" cy="236220"/>
          </a:xfrm>
          <a:custGeom>
            <a:avLst/>
            <a:gdLst/>
            <a:ahLst/>
            <a:cxnLst/>
            <a:rect l="l" t="t" r="r" b="b"/>
            <a:pathLst>
              <a:path w="296545" h="236220">
                <a:moveTo>
                  <a:pt x="258838" y="0"/>
                </a:moveTo>
                <a:lnTo>
                  <a:pt x="218871" y="34042"/>
                </a:lnTo>
                <a:lnTo>
                  <a:pt x="187363" y="71475"/>
                </a:lnTo>
                <a:lnTo>
                  <a:pt x="166920" y="111101"/>
                </a:lnTo>
                <a:lnTo>
                  <a:pt x="160108" y="151688"/>
                </a:lnTo>
                <a:lnTo>
                  <a:pt x="160723" y="163771"/>
                </a:lnTo>
                <a:lnTo>
                  <a:pt x="175351" y="204470"/>
                </a:lnTo>
                <a:lnTo>
                  <a:pt x="206254" y="230013"/>
                </a:lnTo>
                <a:lnTo>
                  <a:pt x="233997" y="236105"/>
                </a:lnTo>
                <a:lnTo>
                  <a:pt x="246418" y="235005"/>
                </a:lnTo>
                <a:lnTo>
                  <a:pt x="285784" y="209152"/>
                </a:lnTo>
                <a:lnTo>
                  <a:pt x="295948" y="174980"/>
                </a:lnTo>
                <a:lnTo>
                  <a:pt x="295060" y="164386"/>
                </a:lnTo>
                <a:lnTo>
                  <a:pt x="274366" y="130670"/>
                </a:lnTo>
                <a:lnTo>
                  <a:pt x="223672" y="130670"/>
                </a:lnTo>
                <a:lnTo>
                  <a:pt x="227344" y="120252"/>
                </a:lnTo>
                <a:lnTo>
                  <a:pt x="249335" y="84951"/>
                </a:lnTo>
                <a:lnTo>
                  <a:pt x="295617" y="40106"/>
                </a:lnTo>
                <a:lnTo>
                  <a:pt x="258838" y="0"/>
                </a:lnTo>
                <a:close/>
              </a:path>
              <a:path w="296545" h="236220">
                <a:moveTo>
                  <a:pt x="248843" y="121932"/>
                </a:moveTo>
                <a:lnTo>
                  <a:pt x="244538" y="121932"/>
                </a:lnTo>
                <a:lnTo>
                  <a:pt x="240284" y="122643"/>
                </a:lnTo>
                <a:lnTo>
                  <a:pt x="231902" y="125450"/>
                </a:lnTo>
                <a:lnTo>
                  <a:pt x="227749" y="127647"/>
                </a:lnTo>
                <a:lnTo>
                  <a:pt x="223672" y="130670"/>
                </a:lnTo>
                <a:lnTo>
                  <a:pt x="274366" y="130670"/>
                </a:lnTo>
                <a:lnTo>
                  <a:pt x="266420" y="125817"/>
                </a:lnTo>
                <a:lnTo>
                  <a:pt x="257910" y="122904"/>
                </a:lnTo>
                <a:lnTo>
                  <a:pt x="248843" y="121932"/>
                </a:lnTo>
                <a:close/>
              </a:path>
              <a:path w="296545" h="236220">
                <a:moveTo>
                  <a:pt x="98971" y="0"/>
                </a:moveTo>
                <a:lnTo>
                  <a:pt x="58908" y="34042"/>
                </a:lnTo>
                <a:lnTo>
                  <a:pt x="27343" y="71475"/>
                </a:lnTo>
                <a:lnTo>
                  <a:pt x="6837" y="111101"/>
                </a:lnTo>
                <a:lnTo>
                  <a:pt x="0" y="151688"/>
                </a:lnTo>
                <a:lnTo>
                  <a:pt x="616" y="163771"/>
                </a:lnTo>
                <a:lnTo>
                  <a:pt x="15285" y="204470"/>
                </a:lnTo>
                <a:lnTo>
                  <a:pt x="46264" y="230013"/>
                </a:lnTo>
                <a:lnTo>
                  <a:pt x="74079" y="236105"/>
                </a:lnTo>
                <a:lnTo>
                  <a:pt x="86518" y="235005"/>
                </a:lnTo>
                <a:lnTo>
                  <a:pt x="125750" y="209152"/>
                </a:lnTo>
                <a:lnTo>
                  <a:pt x="135839" y="174980"/>
                </a:lnTo>
                <a:lnTo>
                  <a:pt x="134960" y="164386"/>
                </a:lnTo>
                <a:lnTo>
                  <a:pt x="114447" y="130670"/>
                </a:lnTo>
                <a:lnTo>
                  <a:pt x="63728" y="130670"/>
                </a:lnTo>
                <a:lnTo>
                  <a:pt x="67393" y="120252"/>
                </a:lnTo>
                <a:lnTo>
                  <a:pt x="89245" y="84951"/>
                </a:lnTo>
                <a:lnTo>
                  <a:pt x="116329" y="58025"/>
                </a:lnTo>
                <a:lnTo>
                  <a:pt x="135839" y="40106"/>
                </a:lnTo>
                <a:lnTo>
                  <a:pt x="98971" y="0"/>
                </a:lnTo>
                <a:close/>
              </a:path>
              <a:path w="296545" h="236220">
                <a:moveTo>
                  <a:pt x="88950" y="121932"/>
                </a:moveTo>
                <a:lnTo>
                  <a:pt x="84632" y="121932"/>
                </a:lnTo>
                <a:lnTo>
                  <a:pt x="80378" y="122643"/>
                </a:lnTo>
                <a:lnTo>
                  <a:pt x="71970" y="125450"/>
                </a:lnTo>
                <a:lnTo>
                  <a:pt x="67818" y="127647"/>
                </a:lnTo>
                <a:lnTo>
                  <a:pt x="63728" y="130670"/>
                </a:lnTo>
                <a:lnTo>
                  <a:pt x="114447" y="130670"/>
                </a:lnTo>
                <a:lnTo>
                  <a:pt x="106532" y="125817"/>
                </a:lnTo>
                <a:lnTo>
                  <a:pt x="98032" y="122904"/>
                </a:lnTo>
                <a:lnTo>
                  <a:pt x="88950" y="121932"/>
                </a:lnTo>
                <a:close/>
              </a:path>
            </a:pathLst>
          </a:custGeom>
          <a:solidFill>
            <a:srgbClr val="FFFFFF"/>
          </a:solidFill>
        </p:spPr>
        <p:txBody>
          <a:bodyPr wrap="square" lIns="0" tIns="0" rIns="0" bIns="0" rtlCol="0"/>
          <a:lstStyle/>
          <a:p>
            <a:endParaRPr/>
          </a:p>
        </p:txBody>
      </p:sp>
      <p:sp>
        <p:nvSpPr>
          <p:cNvPr id="9" name="object 9"/>
          <p:cNvSpPr/>
          <p:nvPr/>
        </p:nvSpPr>
        <p:spPr>
          <a:xfrm>
            <a:off x="0" y="6781800"/>
            <a:ext cx="10058400" cy="990600"/>
          </a:xfrm>
          <a:custGeom>
            <a:avLst/>
            <a:gdLst/>
            <a:ahLst/>
            <a:cxnLst/>
            <a:rect l="l" t="t" r="r" b="b"/>
            <a:pathLst>
              <a:path w="10058400" h="990600">
                <a:moveTo>
                  <a:pt x="0" y="990473"/>
                </a:moveTo>
                <a:lnTo>
                  <a:pt x="10058400" y="990473"/>
                </a:lnTo>
                <a:lnTo>
                  <a:pt x="10058400" y="0"/>
                </a:lnTo>
                <a:lnTo>
                  <a:pt x="0" y="0"/>
                </a:lnTo>
                <a:lnTo>
                  <a:pt x="0" y="990473"/>
                </a:lnTo>
                <a:close/>
              </a:path>
            </a:pathLst>
          </a:custGeom>
          <a:solidFill>
            <a:srgbClr val="F19628"/>
          </a:solidFill>
        </p:spPr>
        <p:txBody>
          <a:bodyPr wrap="square" lIns="0" tIns="0" rIns="0" bIns="0" rtlCol="0"/>
          <a:lstStyle/>
          <a:p>
            <a:endParaRPr/>
          </a:p>
        </p:txBody>
      </p:sp>
      <p:sp>
        <p:nvSpPr>
          <p:cNvPr id="10" name="object 10"/>
          <p:cNvSpPr/>
          <p:nvPr/>
        </p:nvSpPr>
        <p:spPr>
          <a:xfrm>
            <a:off x="0" y="6494030"/>
            <a:ext cx="10058400" cy="288290"/>
          </a:xfrm>
          <a:custGeom>
            <a:avLst/>
            <a:gdLst/>
            <a:ahLst/>
            <a:cxnLst/>
            <a:rect l="l" t="t" r="r" b="b"/>
            <a:pathLst>
              <a:path w="10058400" h="288290">
                <a:moveTo>
                  <a:pt x="10058400" y="287896"/>
                </a:moveTo>
                <a:lnTo>
                  <a:pt x="0" y="287896"/>
                </a:lnTo>
                <a:lnTo>
                  <a:pt x="0" y="0"/>
                </a:lnTo>
                <a:lnTo>
                  <a:pt x="10058400" y="0"/>
                </a:lnTo>
                <a:lnTo>
                  <a:pt x="10058400" y="287896"/>
                </a:lnTo>
                <a:close/>
              </a:path>
            </a:pathLst>
          </a:custGeom>
          <a:solidFill>
            <a:srgbClr val="DC7F29"/>
          </a:solidFill>
        </p:spPr>
        <p:txBody>
          <a:bodyPr wrap="square" lIns="0" tIns="0" rIns="0" bIns="0" rtlCol="0"/>
          <a:lstStyle/>
          <a:p>
            <a:endParaRPr/>
          </a:p>
        </p:txBody>
      </p:sp>
      <p:sp>
        <p:nvSpPr>
          <p:cNvPr id="11" name="object 11"/>
          <p:cNvSpPr/>
          <p:nvPr/>
        </p:nvSpPr>
        <p:spPr>
          <a:xfrm>
            <a:off x="489333" y="6905233"/>
            <a:ext cx="1436229" cy="562659"/>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9401447" y="7171301"/>
            <a:ext cx="297180" cy="297180"/>
          </a:xfrm>
          <a:custGeom>
            <a:avLst/>
            <a:gdLst/>
            <a:ahLst/>
            <a:cxnLst/>
            <a:rect l="l" t="t" r="r" b="b"/>
            <a:pathLst>
              <a:path w="297179" h="297179">
                <a:moveTo>
                  <a:pt x="148297" y="0"/>
                </a:moveTo>
                <a:lnTo>
                  <a:pt x="101424" y="7560"/>
                </a:lnTo>
                <a:lnTo>
                  <a:pt x="60715" y="28612"/>
                </a:lnTo>
                <a:lnTo>
                  <a:pt x="28612" y="60715"/>
                </a:lnTo>
                <a:lnTo>
                  <a:pt x="7560" y="101424"/>
                </a:lnTo>
                <a:lnTo>
                  <a:pt x="0" y="148297"/>
                </a:lnTo>
                <a:lnTo>
                  <a:pt x="7560" y="195171"/>
                </a:lnTo>
                <a:lnTo>
                  <a:pt x="28612" y="235880"/>
                </a:lnTo>
                <a:lnTo>
                  <a:pt x="60715" y="267982"/>
                </a:lnTo>
                <a:lnTo>
                  <a:pt x="101424" y="289035"/>
                </a:lnTo>
                <a:lnTo>
                  <a:pt x="148297" y="296595"/>
                </a:lnTo>
                <a:lnTo>
                  <a:pt x="195171" y="289035"/>
                </a:lnTo>
                <a:lnTo>
                  <a:pt x="235880" y="267982"/>
                </a:lnTo>
                <a:lnTo>
                  <a:pt x="267982" y="235880"/>
                </a:lnTo>
                <a:lnTo>
                  <a:pt x="289035" y="195171"/>
                </a:lnTo>
                <a:lnTo>
                  <a:pt x="296595" y="148297"/>
                </a:lnTo>
                <a:lnTo>
                  <a:pt x="289035" y="101424"/>
                </a:lnTo>
                <a:lnTo>
                  <a:pt x="267982" y="60715"/>
                </a:lnTo>
                <a:lnTo>
                  <a:pt x="235880" y="28612"/>
                </a:lnTo>
                <a:lnTo>
                  <a:pt x="195171" y="7560"/>
                </a:lnTo>
                <a:lnTo>
                  <a:pt x="148297" y="0"/>
                </a:lnTo>
                <a:close/>
              </a:path>
            </a:pathLst>
          </a:custGeom>
          <a:solidFill>
            <a:srgbClr val="FFFFFF"/>
          </a:solidFill>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spc="0" dirty="0"/>
              <a:t>6</a:t>
            </a:fld>
            <a:endParaRPr spc="0" dirty="0"/>
          </a:p>
        </p:txBody>
      </p:sp>
      <p:sp>
        <p:nvSpPr>
          <p:cNvPr id="15" name="object 16">
            <a:extLst>
              <a:ext uri="{FF2B5EF4-FFF2-40B4-BE49-F238E27FC236}">
                <a16:creationId xmlns:a16="http://schemas.microsoft.com/office/drawing/2014/main" id="{53B13559-1347-423D-B503-D1D7129E1C8C}"/>
              </a:ext>
            </a:extLst>
          </p:cNvPr>
          <p:cNvSpPr txBox="1">
            <a:spLocks noGrp="1"/>
          </p:cNvSpPr>
          <p:nvPr>
            <p:ph type="ftr" sz="quarter" idx="5"/>
          </p:nvPr>
        </p:nvSpPr>
        <p:spPr>
          <a:xfrm>
            <a:off x="2829415" y="7082573"/>
            <a:ext cx="5542915" cy="318134"/>
          </a:xfrm>
          <a:prstGeom prst="rect">
            <a:avLst/>
          </a:prstGeom>
        </p:spPr>
        <p:txBody>
          <a:bodyPr vert="horz" wrap="square" lIns="0" tIns="2540" rIns="0" bIns="0" rtlCol="0">
            <a:spAutoFit/>
          </a:bodyPr>
          <a:lstStyle/>
          <a:p>
            <a:pPr marL="625475" marR="5080" indent="-613410">
              <a:lnSpc>
                <a:spcPct val="100000"/>
              </a:lnSpc>
              <a:spcBef>
                <a:spcPts val="20"/>
              </a:spcBef>
            </a:pPr>
            <a:r>
              <a:rPr dirty="0"/>
              <a:t>© 20</a:t>
            </a:r>
            <a:r>
              <a:rPr lang="en-US" dirty="0"/>
              <a:t>23</a:t>
            </a:r>
            <a:r>
              <a:rPr dirty="0"/>
              <a:t> PACER Center, Inc. All rights reserved. | 8161 Normandale Blvd | Minneapolis, MN 55437  952.838.9000 |  PACERTeensAgainstBullying.org  |</a:t>
            </a:r>
            <a:r>
              <a:rPr spc="-10" dirty="0"/>
              <a:t> </a:t>
            </a:r>
            <a:r>
              <a:rPr spc="0" dirty="0">
                <a:hlinkClick r:id="rId5"/>
              </a:rPr>
              <a:t>bullying411@PACER.org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9333" y="6905233"/>
            <a:ext cx="1436229" cy="56265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9401447" y="7171301"/>
            <a:ext cx="297180" cy="297180"/>
          </a:xfrm>
          <a:custGeom>
            <a:avLst/>
            <a:gdLst/>
            <a:ahLst/>
            <a:cxnLst/>
            <a:rect l="l" t="t" r="r" b="b"/>
            <a:pathLst>
              <a:path w="297179" h="297179">
                <a:moveTo>
                  <a:pt x="148297" y="0"/>
                </a:moveTo>
                <a:lnTo>
                  <a:pt x="101424" y="7560"/>
                </a:lnTo>
                <a:lnTo>
                  <a:pt x="60715" y="28612"/>
                </a:lnTo>
                <a:lnTo>
                  <a:pt x="28612" y="60715"/>
                </a:lnTo>
                <a:lnTo>
                  <a:pt x="7560" y="101424"/>
                </a:lnTo>
                <a:lnTo>
                  <a:pt x="0" y="148297"/>
                </a:lnTo>
                <a:lnTo>
                  <a:pt x="7560" y="195171"/>
                </a:lnTo>
                <a:lnTo>
                  <a:pt x="28612" y="235880"/>
                </a:lnTo>
                <a:lnTo>
                  <a:pt x="60715" y="267982"/>
                </a:lnTo>
                <a:lnTo>
                  <a:pt x="101424" y="289035"/>
                </a:lnTo>
                <a:lnTo>
                  <a:pt x="148297" y="296595"/>
                </a:lnTo>
                <a:lnTo>
                  <a:pt x="195171" y="289035"/>
                </a:lnTo>
                <a:lnTo>
                  <a:pt x="235880" y="267982"/>
                </a:lnTo>
                <a:lnTo>
                  <a:pt x="267982" y="235880"/>
                </a:lnTo>
                <a:lnTo>
                  <a:pt x="289035" y="195171"/>
                </a:lnTo>
                <a:lnTo>
                  <a:pt x="296595" y="148297"/>
                </a:lnTo>
                <a:lnTo>
                  <a:pt x="289035" y="101424"/>
                </a:lnTo>
                <a:lnTo>
                  <a:pt x="267982" y="60715"/>
                </a:lnTo>
                <a:lnTo>
                  <a:pt x="235880" y="28612"/>
                </a:lnTo>
                <a:lnTo>
                  <a:pt x="195171" y="7560"/>
                </a:lnTo>
                <a:lnTo>
                  <a:pt x="148297" y="0"/>
                </a:lnTo>
                <a:close/>
              </a:path>
            </a:pathLst>
          </a:custGeom>
          <a:solidFill>
            <a:srgbClr val="FFFFFF"/>
          </a:solidFill>
        </p:spPr>
        <p:txBody>
          <a:bodyPr wrap="square" lIns="0" tIns="0" rIns="0" bIns="0" rtlCol="0"/>
          <a:lstStyle/>
          <a:p>
            <a:endParaRPr/>
          </a:p>
        </p:txBody>
      </p:sp>
      <p:sp>
        <p:nvSpPr>
          <p:cNvPr id="4" name="object 4"/>
          <p:cNvSpPr/>
          <p:nvPr/>
        </p:nvSpPr>
        <p:spPr>
          <a:xfrm>
            <a:off x="0" y="6494030"/>
            <a:ext cx="10058400" cy="288290"/>
          </a:xfrm>
          <a:custGeom>
            <a:avLst/>
            <a:gdLst/>
            <a:ahLst/>
            <a:cxnLst/>
            <a:rect l="l" t="t" r="r" b="b"/>
            <a:pathLst>
              <a:path w="10058400" h="288290">
                <a:moveTo>
                  <a:pt x="10058400" y="287896"/>
                </a:moveTo>
                <a:lnTo>
                  <a:pt x="0" y="287896"/>
                </a:lnTo>
                <a:lnTo>
                  <a:pt x="0" y="0"/>
                </a:lnTo>
                <a:lnTo>
                  <a:pt x="10058400" y="0"/>
                </a:lnTo>
                <a:lnTo>
                  <a:pt x="10058400" y="287896"/>
                </a:lnTo>
                <a:close/>
              </a:path>
            </a:pathLst>
          </a:custGeom>
          <a:solidFill>
            <a:srgbClr val="DC7F29"/>
          </a:solidFill>
        </p:spPr>
        <p:txBody>
          <a:bodyPr wrap="square" lIns="0" tIns="0" rIns="0" bIns="0" rtlCol="0"/>
          <a:lstStyle/>
          <a:p>
            <a:endParaRPr/>
          </a:p>
        </p:txBody>
      </p:sp>
      <p:sp>
        <p:nvSpPr>
          <p:cNvPr id="5" name="object 5"/>
          <p:cNvSpPr/>
          <p:nvPr/>
        </p:nvSpPr>
        <p:spPr>
          <a:xfrm>
            <a:off x="6959600" y="1905000"/>
            <a:ext cx="2776537" cy="386622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27188" y="399098"/>
            <a:ext cx="6546850" cy="1125220"/>
          </a:xfrm>
          <a:custGeom>
            <a:avLst/>
            <a:gdLst/>
            <a:ahLst/>
            <a:cxnLst/>
            <a:rect l="l" t="t" r="r" b="b"/>
            <a:pathLst>
              <a:path w="6546850" h="1125220">
                <a:moveTo>
                  <a:pt x="6419723" y="0"/>
                </a:moveTo>
                <a:lnTo>
                  <a:pt x="127000" y="0"/>
                </a:lnTo>
                <a:lnTo>
                  <a:pt x="77688" y="10021"/>
                </a:lnTo>
                <a:lnTo>
                  <a:pt x="37306" y="37306"/>
                </a:lnTo>
                <a:lnTo>
                  <a:pt x="10021" y="77688"/>
                </a:lnTo>
                <a:lnTo>
                  <a:pt x="0" y="127000"/>
                </a:lnTo>
                <a:lnTo>
                  <a:pt x="0" y="997902"/>
                </a:lnTo>
                <a:lnTo>
                  <a:pt x="10021" y="1047214"/>
                </a:lnTo>
                <a:lnTo>
                  <a:pt x="37306" y="1087596"/>
                </a:lnTo>
                <a:lnTo>
                  <a:pt x="77688" y="1114881"/>
                </a:lnTo>
                <a:lnTo>
                  <a:pt x="127000" y="1124902"/>
                </a:lnTo>
                <a:lnTo>
                  <a:pt x="6419723" y="1124902"/>
                </a:lnTo>
                <a:lnTo>
                  <a:pt x="6469034" y="1114881"/>
                </a:lnTo>
                <a:lnTo>
                  <a:pt x="6509416" y="1087596"/>
                </a:lnTo>
                <a:lnTo>
                  <a:pt x="6536701" y="1047214"/>
                </a:lnTo>
                <a:lnTo>
                  <a:pt x="6546723" y="997902"/>
                </a:lnTo>
                <a:lnTo>
                  <a:pt x="6546723" y="127000"/>
                </a:lnTo>
                <a:lnTo>
                  <a:pt x="6536701" y="77688"/>
                </a:lnTo>
                <a:lnTo>
                  <a:pt x="6509416" y="37306"/>
                </a:lnTo>
                <a:lnTo>
                  <a:pt x="6469034" y="10021"/>
                </a:lnTo>
                <a:lnTo>
                  <a:pt x="6419723" y="0"/>
                </a:lnTo>
                <a:close/>
              </a:path>
            </a:pathLst>
          </a:custGeom>
          <a:solidFill>
            <a:srgbClr val="EB6829"/>
          </a:solidFill>
        </p:spPr>
        <p:txBody>
          <a:bodyPr wrap="square" lIns="0" tIns="0" rIns="0" bIns="0" rtlCol="0"/>
          <a:lstStyle/>
          <a:p>
            <a:endParaRPr/>
          </a:p>
        </p:txBody>
      </p:sp>
      <p:sp>
        <p:nvSpPr>
          <p:cNvPr id="7" name="object 7"/>
          <p:cNvSpPr/>
          <p:nvPr/>
        </p:nvSpPr>
        <p:spPr>
          <a:xfrm>
            <a:off x="6642565" y="1140047"/>
            <a:ext cx="296545" cy="236220"/>
          </a:xfrm>
          <a:custGeom>
            <a:avLst/>
            <a:gdLst/>
            <a:ahLst/>
            <a:cxnLst/>
            <a:rect l="l" t="t" r="r" b="b"/>
            <a:pathLst>
              <a:path w="296545" h="236219">
                <a:moveTo>
                  <a:pt x="133983" y="105435"/>
                </a:moveTo>
                <a:lnTo>
                  <a:pt x="72275" y="105435"/>
                </a:lnTo>
                <a:lnTo>
                  <a:pt x="68603" y="115853"/>
                </a:lnTo>
                <a:lnTo>
                  <a:pt x="64369" y="125445"/>
                </a:lnTo>
                <a:lnTo>
                  <a:pt x="35098" y="163131"/>
                </a:lnTo>
                <a:lnTo>
                  <a:pt x="330" y="195999"/>
                </a:lnTo>
                <a:lnTo>
                  <a:pt x="37109" y="236105"/>
                </a:lnTo>
                <a:lnTo>
                  <a:pt x="77076" y="202063"/>
                </a:lnTo>
                <a:lnTo>
                  <a:pt x="108585" y="164630"/>
                </a:lnTo>
                <a:lnTo>
                  <a:pt x="129027" y="125004"/>
                </a:lnTo>
                <a:lnTo>
                  <a:pt x="133983" y="105435"/>
                </a:lnTo>
                <a:close/>
              </a:path>
              <a:path w="296545" h="236219">
                <a:moveTo>
                  <a:pt x="61950" y="0"/>
                </a:moveTo>
                <a:lnTo>
                  <a:pt x="18072" y="17627"/>
                </a:lnTo>
                <a:lnTo>
                  <a:pt x="0" y="61125"/>
                </a:lnTo>
                <a:lnTo>
                  <a:pt x="888" y="71719"/>
                </a:lnTo>
                <a:lnTo>
                  <a:pt x="21581" y="105435"/>
                </a:lnTo>
                <a:lnTo>
                  <a:pt x="47104" y="114172"/>
                </a:lnTo>
                <a:lnTo>
                  <a:pt x="51409" y="114172"/>
                </a:lnTo>
                <a:lnTo>
                  <a:pt x="55664" y="113461"/>
                </a:lnTo>
                <a:lnTo>
                  <a:pt x="64046" y="110655"/>
                </a:lnTo>
                <a:lnTo>
                  <a:pt x="68199" y="108457"/>
                </a:lnTo>
                <a:lnTo>
                  <a:pt x="72275" y="105435"/>
                </a:lnTo>
                <a:lnTo>
                  <a:pt x="133983" y="105434"/>
                </a:lnTo>
                <a:lnTo>
                  <a:pt x="134136" y="104831"/>
                </a:lnTo>
                <a:lnTo>
                  <a:pt x="135839" y="84416"/>
                </a:lnTo>
                <a:lnTo>
                  <a:pt x="135224" y="72334"/>
                </a:lnTo>
                <a:lnTo>
                  <a:pt x="120596" y="31635"/>
                </a:lnTo>
                <a:lnTo>
                  <a:pt x="89693" y="6091"/>
                </a:lnTo>
                <a:lnTo>
                  <a:pt x="71377" y="676"/>
                </a:lnTo>
                <a:lnTo>
                  <a:pt x="61950" y="0"/>
                </a:lnTo>
                <a:close/>
              </a:path>
              <a:path w="296545" h="236219">
                <a:moveTo>
                  <a:pt x="294076" y="105435"/>
                </a:moveTo>
                <a:lnTo>
                  <a:pt x="232219" y="105435"/>
                </a:lnTo>
                <a:lnTo>
                  <a:pt x="228554" y="115853"/>
                </a:lnTo>
                <a:lnTo>
                  <a:pt x="224342" y="125445"/>
                </a:lnTo>
                <a:lnTo>
                  <a:pt x="195149" y="163131"/>
                </a:lnTo>
                <a:lnTo>
                  <a:pt x="160108" y="195999"/>
                </a:lnTo>
                <a:lnTo>
                  <a:pt x="196977" y="236105"/>
                </a:lnTo>
                <a:lnTo>
                  <a:pt x="237039" y="202063"/>
                </a:lnTo>
                <a:lnTo>
                  <a:pt x="268605" y="164630"/>
                </a:lnTo>
                <a:lnTo>
                  <a:pt x="289109" y="125004"/>
                </a:lnTo>
                <a:lnTo>
                  <a:pt x="294076" y="105435"/>
                </a:lnTo>
                <a:close/>
              </a:path>
              <a:path w="296545" h="236219">
                <a:moveTo>
                  <a:pt x="221869" y="0"/>
                </a:moveTo>
                <a:lnTo>
                  <a:pt x="178054" y="17627"/>
                </a:lnTo>
                <a:lnTo>
                  <a:pt x="160108" y="61125"/>
                </a:lnTo>
                <a:lnTo>
                  <a:pt x="160987" y="71719"/>
                </a:lnTo>
                <a:lnTo>
                  <a:pt x="181501" y="105435"/>
                </a:lnTo>
                <a:lnTo>
                  <a:pt x="206997" y="114172"/>
                </a:lnTo>
                <a:lnTo>
                  <a:pt x="211315" y="114172"/>
                </a:lnTo>
                <a:lnTo>
                  <a:pt x="215569" y="113461"/>
                </a:lnTo>
                <a:lnTo>
                  <a:pt x="223977" y="110655"/>
                </a:lnTo>
                <a:lnTo>
                  <a:pt x="228130" y="108457"/>
                </a:lnTo>
                <a:lnTo>
                  <a:pt x="232219" y="105435"/>
                </a:lnTo>
                <a:lnTo>
                  <a:pt x="294076" y="105434"/>
                </a:lnTo>
                <a:lnTo>
                  <a:pt x="294229" y="104831"/>
                </a:lnTo>
                <a:lnTo>
                  <a:pt x="295935" y="84416"/>
                </a:lnTo>
                <a:lnTo>
                  <a:pt x="295320" y="72334"/>
                </a:lnTo>
                <a:lnTo>
                  <a:pt x="280662" y="31635"/>
                </a:lnTo>
                <a:lnTo>
                  <a:pt x="249683" y="6091"/>
                </a:lnTo>
                <a:lnTo>
                  <a:pt x="231327" y="676"/>
                </a:lnTo>
                <a:lnTo>
                  <a:pt x="221869" y="0"/>
                </a:lnTo>
                <a:close/>
              </a:path>
            </a:pathLst>
          </a:custGeom>
          <a:solidFill>
            <a:srgbClr val="FFFFFF"/>
          </a:solidFill>
        </p:spPr>
        <p:txBody>
          <a:bodyPr wrap="square" lIns="0" tIns="0" rIns="0" bIns="0" rtlCol="0"/>
          <a:lstStyle/>
          <a:p>
            <a:endParaRPr/>
          </a:p>
        </p:txBody>
      </p:sp>
      <p:sp>
        <p:nvSpPr>
          <p:cNvPr id="8" name="object 8"/>
          <p:cNvSpPr txBox="1"/>
          <p:nvPr/>
        </p:nvSpPr>
        <p:spPr>
          <a:xfrm>
            <a:off x="452701" y="1670419"/>
            <a:ext cx="6222365" cy="4526880"/>
          </a:xfrm>
          <a:prstGeom prst="rect">
            <a:avLst/>
          </a:prstGeom>
        </p:spPr>
        <p:txBody>
          <a:bodyPr vert="horz" wrap="square" lIns="0" tIns="12700" rIns="0" bIns="0" rtlCol="0">
            <a:spAutoFit/>
          </a:bodyPr>
          <a:lstStyle/>
          <a:p>
            <a:pPr marL="12700">
              <a:lnSpc>
                <a:spcPct val="100000"/>
              </a:lnSpc>
              <a:spcBef>
                <a:spcPts val="100"/>
              </a:spcBef>
            </a:pPr>
            <a:r>
              <a:rPr lang="en-US" sz="1600" b="1" spc="10" dirty="0">
                <a:solidFill>
                  <a:srgbClr val="0D6F7B"/>
                </a:solidFill>
                <a:latin typeface="Aleo"/>
                <a:cs typeface="Aleo"/>
              </a:rPr>
              <a:t>First, know that:</a:t>
            </a:r>
          </a:p>
          <a:p>
            <a:pPr marL="12700">
              <a:lnSpc>
                <a:spcPct val="100000"/>
              </a:lnSpc>
              <a:spcBef>
                <a:spcPts val="100"/>
              </a:spcBef>
            </a:pPr>
            <a:endParaRPr lang="en-US" sz="1400" b="1" spc="10" dirty="0">
              <a:solidFill>
                <a:srgbClr val="0D6F7B"/>
              </a:solidFill>
              <a:latin typeface="Aleo"/>
              <a:cs typeface="Aleo"/>
            </a:endParaRPr>
          </a:p>
          <a:p>
            <a:pPr marL="298450" indent="-285750">
              <a:lnSpc>
                <a:spcPct val="100000"/>
              </a:lnSpc>
              <a:spcBef>
                <a:spcPts val="100"/>
              </a:spcBef>
              <a:buFont typeface="Arial" panose="020B0604020202020204" pitchFamily="34" charset="0"/>
              <a:buChar char="•"/>
            </a:pPr>
            <a:r>
              <a:rPr lang="en-US" sz="1400" spc="10" dirty="0">
                <a:solidFill>
                  <a:srgbClr val="0D6F7B"/>
                </a:solidFill>
                <a:latin typeface="Aleo"/>
                <a:cs typeface="Aleo"/>
              </a:rPr>
              <a:t>No one ever deserves to be bullied</a:t>
            </a:r>
          </a:p>
          <a:p>
            <a:pPr marL="298450" indent="-285750">
              <a:lnSpc>
                <a:spcPct val="100000"/>
              </a:lnSpc>
              <a:spcBef>
                <a:spcPts val="100"/>
              </a:spcBef>
              <a:buFont typeface="Arial" panose="020B0604020202020204" pitchFamily="34" charset="0"/>
              <a:buChar char="•"/>
            </a:pPr>
            <a:r>
              <a:rPr lang="en-US" sz="1400" spc="10" dirty="0">
                <a:solidFill>
                  <a:srgbClr val="0D6F7B"/>
                </a:solidFill>
                <a:latin typeface="Aleo"/>
                <a:cs typeface="Aleo"/>
              </a:rPr>
              <a:t>You have the right to ask for help to stop the behavior</a:t>
            </a:r>
          </a:p>
          <a:p>
            <a:pPr marL="298450" indent="-285750">
              <a:lnSpc>
                <a:spcPct val="100000"/>
              </a:lnSpc>
              <a:spcBef>
                <a:spcPts val="100"/>
              </a:spcBef>
              <a:buFont typeface="Arial" panose="020B0604020202020204" pitchFamily="34" charset="0"/>
              <a:buChar char="•"/>
            </a:pPr>
            <a:r>
              <a:rPr lang="en-US" sz="1400" spc="10" dirty="0">
                <a:solidFill>
                  <a:srgbClr val="0D6F7B"/>
                </a:solidFill>
                <a:latin typeface="Aleo"/>
                <a:cs typeface="Aleo"/>
              </a:rPr>
              <a:t>Your opinion about what to do to is important</a:t>
            </a:r>
          </a:p>
          <a:p>
            <a:pPr marL="298450" indent="-285750">
              <a:lnSpc>
                <a:spcPct val="100000"/>
              </a:lnSpc>
              <a:spcBef>
                <a:spcPts val="100"/>
              </a:spcBef>
              <a:buFont typeface="Arial" panose="020B0604020202020204" pitchFamily="34" charset="0"/>
              <a:buChar char="•"/>
            </a:pPr>
            <a:r>
              <a:rPr lang="en-US" sz="1400" spc="10" dirty="0">
                <a:solidFill>
                  <a:srgbClr val="0D6F7B"/>
                </a:solidFill>
                <a:latin typeface="Aleo"/>
                <a:cs typeface="Aleo"/>
              </a:rPr>
              <a:t>You don’t have to go through the bullying experience alone</a:t>
            </a:r>
          </a:p>
          <a:p>
            <a:pPr marL="12700">
              <a:lnSpc>
                <a:spcPct val="100000"/>
              </a:lnSpc>
              <a:spcBef>
                <a:spcPts val="100"/>
              </a:spcBef>
            </a:pPr>
            <a:endParaRPr lang="en-US" sz="1400" b="1" spc="10" dirty="0">
              <a:solidFill>
                <a:srgbClr val="0D6F7B"/>
              </a:solidFill>
              <a:latin typeface="Aleo"/>
              <a:cs typeface="Aleo"/>
            </a:endParaRPr>
          </a:p>
          <a:p>
            <a:pPr marL="12700">
              <a:lnSpc>
                <a:spcPct val="100000"/>
              </a:lnSpc>
              <a:spcBef>
                <a:spcPts val="100"/>
              </a:spcBef>
            </a:pPr>
            <a:r>
              <a:rPr lang="en-US" sz="1400" b="1" spc="10" dirty="0">
                <a:solidFill>
                  <a:srgbClr val="0D6F7B"/>
                </a:solidFill>
                <a:latin typeface="Aleo"/>
                <a:cs typeface="Aleo"/>
              </a:rPr>
              <a:t>Next, think through how to advocate for yourself. What is advocacy?</a:t>
            </a:r>
          </a:p>
          <a:p>
            <a:pPr marL="12700">
              <a:lnSpc>
                <a:spcPct val="100000"/>
              </a:lnSpc>
              <a:spcBef>
                <a:spcPts val="100"/>
              </a:spcBef>
            </a:pPr>
            <a:endParaRPr lang="en-US" sz="1400" b="1" spc="10" dirty="0">
              <a:solidFill>
                <a:srgbClr val="0D6F7B"/>
              </a:solidFill>
              <a:latin typeface="Aleo"/>
              <a:cs typeface="Aleo"/>
            </a:endParaRPr>
          </a:p>
          <a:p>
            <a:pPr marL="12700">
              <a:lnSpc>
                <a:spcPct val="100000"/>
              </a:lnSpc>
              <a:spcBef>
                <a:spcPts val="100"/>
              </a:spcBef>
            </a:pPr>
            <a:r>
              <a:rPr lang="en-US" sz="1400" spc="10" dirty="0">
                <a:solidFill>
                  <a:srgbClr val="0D6F7B"/>
                </a:solidFill>
                <a:latin typeface="Aleo"/>
                <a:cs typeface="Aleo"/>
              </a:rPr>
              <a:t>Self-advocacy means communicating on your own behalf, letting others know what you need, and taking action in a direct and respectful manner. Being your own advocate means that you ask for what you need while respecting the needs of others.</a:t>
            </a:r>
          </a:p>
          <a:p>
            <a:pPr marL="12700">
              <a:lnSpc>
                <a:spcPct val="100000"/>
              </a:lnSpc>
              <a:spcBef>
                <a:spcPts val="100"/>
              </a:spcBef>
            </a:pPr>
            <a:endParaRPr lang="en-US" sz="1400" b="1" spc="10" dirty="0">
              <a:solidFill>
                <a:srgbClr val="0D6F7B"/>
              </a:solidFill>
              <a:latin typeface="Aleo"/>
              <a:cs typeface="Aleo"/>
            </a:endParaRPr>
          </a:p>
          <a:p>
            <a:pPr marL="12700">
              <a:lnSpc>
                <a:spcPct val="100000"/>
              </a:lnSpc>
              <a:spcBef>
                <a:spcPts val="100"/>
              </a:spcBef>
            </a:pPr>
            <a:r>
              <a:rPr lang="en-US" sz="1400" b="1" spc="10" dirty="0">
                <a:solidFill>
                  <a:srgbClr val="0D6F7B"/>
                </a:solidFill>
                <a:latin typeface="Aleo"/>
                <a:cs typeface="Aleo"/>
              </a:rPr>
              <a:t>With bullying, learning self-advocacy skills is important because it helps you:</a:t>
            </a:r>
          </a:p>
          <a:p>
            <a:pPr marL="298450" indent="-285750">
              <a:lnSpc>
                <a:spcPct val="100000"/>
              </a:lnSpc>
              <a:spcBef>
                <a:spcPts val="100"/>
              </a:spcBef>
              <a:buFont typeface="Arial" panose="020B0604020202020204" pitchFamily="34" charset="0"/>
              <a:buChar char="•"/>
            </a:pPr>
            <a:r>
              <a:rPr lang="en-US" sz="1400" spc="10" dirty="0">
                <a:solidFill>
                  <a:srgbClr val="0D6F7B"/>
                </a:solidFill>
                <a:latin typeface="Aleo"/>
                <a:cs typeface="Aleo"/>
              </a:rPr>
              <a:t>Obtain what is helpful for you</a:t>
            </a:r>
          </a:p>
          <a:p>
            <a:pPr marL="298450" indent="-285750">
              <a:lnSpc>
                <a:spcPct val="100000"/>
              </a:lnSpc>
              <a:spcBef>
                <a:spcPts val="100"/>
              </a:spcBef>
              <a:buFont typeface="Arial" panose="020B0604020202020204" pitchFamily="34" charset="0"/>
              <a:buChar char="•"/>
            </a:pPr>
            <a:r>
              <a:rPr lang="en-US" sz="1400" spc="10" dirty="0">
                <a:solidFill>
                  <a:srgbClr val="0D6F7B"/>
                </a:solidFill>
                <a:latin typeface="Aleo"/>
                <a:cs typeface="Aleo"/>
              </a:rPr>
              <a:t>Be involved in the decision-making process</a:t>
            </a:r>
          </a:p>
          <a:p>
            <a:pPr marL="298450" indent="-285750">
              <a:lnSpc>
                <a:spcPct val="100000"/>
              </a:lnSpc>
              <a:spcBef>
                <a:spcPts val="100"/>
              </a:spcBef>
              <a:buFont typeface="Arial" panose="020B0604020202020204" pitchFamily="34" charset="0"/>
              <a:buChar char="•"/>
            </a:pPr>
            <a:r>
              <a:rPr lang="en-US" sz="1400" spc="10" dirty="0">
                <a:solidFill>
                  <a:srgbClr val="0D6F7B"/>
                </a:solidFill>
                <a:latin typeface="Aleo"/>
                <a:cs typeface="Aleo"/>
              </a:rPr>
              <a:t>Learn to say “no” and be OK with it</a:t>
            </a:r>
          </a:p>
          <a:p>
            <a:pPr marL="298450" indent="-285750">
              <a:lnSpc>
                <a:spcPct val="100000"/>
              </a:lnSpc>
              <a:spcBef>
                <a:spcPts val="100"/>
              </a:spcBef>
              <a:buFont typeface="Arial" panose="020B0604020202020204" pitchFamily="34" charset="0"/>
              <a:buChar char="•"/>
            </a:pPr>
            <a:r>
              <a:rPr lang="en-US" sz="1400" spc="10" dirty="0">
                <a:solidFill>
                  <a:srgbClr val="0D6F7B"/>
                </a:solidFill>
                <a:latin typeface="Aleo"/>
                <a:cs typeface="Aleo"/>
              </a:rPr>
              <a:t>Respectfully express disagreement or differing opinion</a:t>
            </a:r>
          </a:p>
          <a:p>
            <a:pPr marL="298450" indent="-285750">
              <a:lnSpc>
                <a:spcPct val="100000"/>
              </a:lnSpc>
              <a:spcBef>
                <a:spcPts val="100"/>
              </a:spcBef>
              <a:buFont typeface="Arial" panose="020B0604020202020204" pitchFamily="34" charset="0"/>
              <a:buChar char="•"/>
            </a:pPr>
            <a:r>
              <a:rPr lang="en-US" sz="1400" spc="10" dirty="0">
                <a:solidFill>
                  <a:srgbClr val="0D6F7B"/>
                </a:solidFill>
                <a:latin typeface="Aleo"/>
                <a:cs typeface="Aleo"/>
              </a:rPr>
              <a:t>Help express your ideas to prevent any bullying you’re experiencing</a:t>
            </a:r>
            <a:endParaRPr sz="1200" dirty="0">
              <a:latin typeface="Aleo"/>
              <a:cs typeface="Aleo"/>
            </a:endParaRPr>
          </a:p>
        </p:txBody>
      </p:sp>
      <p:sp>
        <p:nvSpPr>
          <p:cNvPr id="9" name="object 9"/>
          <p:cNvSpPr txBox="1">
            <a:spLocks noGrp="1"/>
          </p:cNvSpPr>
          <p:nvPr>
            <p:ph type="title"/>
          </p:nvPr>
        </p:nvSpPr>
        <p:spPr>
          <a:xfrm>
            <a:off x="1060598" y="466694"/>
            <a:ext cx="5539740" cy="574040"/>
          </a:xfrm>
          <a:prstGeom prst="rect">
            <a:avLst/>
          </a:prstGeom>
        </p:spPr>
        <p:txBody>
          <a:bodyPr vert="horz" wrap="square" lIns="0" tIns="12700" rIns="0" bIns="0" rtlCol="0">
            <a:spAutoFit/>
          </a:bodyPr>
          <a:lstStyle/>
          <a:p>
            <a:pPr marL="12700">
              <a:lnSpc>
                <a:spcPct val="100000"/>
              </a:lnSpc>
              <a:spcBef>
                <a:spcPts val="100"/>
              </a:spcBef>
            </a:pPr>
            <a:r>
              <a:rPr dirty="0"/>
              <a:t>What If I’m </a:t>
            </a:r>
            <a:r>
              <a:rPr spc="15" dirty="0"/>
              <a:t>Being</a:t>
            </a:r>
            <a:r>
              <a:rPr spc="-55" dirty="0"/>
              <a:t> </a:t>
            </a:r>
            <a:r>
              <a:rPr spc="0" dirty="0"/>
              <a:t>Bullied?</a:t>
            </a:r>
          </a:p>
        </p:txBody>
      </p:sp>
      <p:sp>
        <p:nvSpPr>
          <p:cNvPr id="10" name="object 10"/>
          <p:cNvSpPr/>
          <p:nvPr/>
        </p:nvSpPr>
        <p:spPr>
          <a:xfrm>
            <a:off x="196011" y="221173"/>
            <a:ext cx="754380" cy="754380"/>
          </a:xfrm>
          <a:custGeom>
            <a:avLst/>
            <a:gdLst/>
            <a:ahLst/>
            <a:cxnLst/>
            <a:rect l="l" t="t" r="r" b="b"/>
            <a:pathLst>
              <a:path w="754380" h="754380">
                <a:moveTo>
                  <a:pt x="376897" y="0"/>
                </a:moveTo>
                <a:lnTo>
                  <a:pt x="329621" y="2936"/>
                </a:lnTo>
                <a:lnTo>
                  <a:pt x="284096" y="11510"/>
                </a:lnTo>
                <a:lnTo>
                  <a:pt x="240677" y="25369"/>
                </a:lnTo>
                <a:lnTo>
                  <a:pt x="199717" y="44159"/>
                </a:lnTo>
                <a:lnTo>
                  <a:pt x="161568" y="67528"/>
                </a:lnTo>
                <a:lnTo>
                  <a:pt x="126585" y="95121"/>
                </a:lnTo>
                <a:lnTo>
                  <a:pt x="95121" y="126585"/>
                </a:lnTo>
                <a:lnTo>
                  <a:pt x="67528" y="161568"/>
                </a:lnTo>
                <a:lnTo>
                  <a:pt x="44159" y="199717"/>
                </a:lnTo>
                <a:lnTo>
                  <a:pt x="25369" y="240677"/>
                </a:lnTo>
                <a:lnTo>
                  <a:pt x="11510" y="284096"/>
                </a:lnTo>
                <a:lnTo>
                  <a:pt x="2936" y="329621"/>
                </a:lnTo>
                <a:lnTo>
                  <a:pt x="0" y="376897"/>
                </a:lnTo>
                <a:lnTo>
                  <a:pt x="2936" y="424174"/>
                </a:lnTo>
                <a:lnTo>
                  <a:pt x="11510" y="469699"/>
                </a:lnTo>
                <a:lnTo>
                  <a:pt x="25369" y="513118"/>
                </a:lnTo>
                <a:lnTo>
                  <a:pt x="44159" y="554078"/>
                </a:lnTo>
                <a:lnTo>
                  <a:pt x="67528" y="592226"/>
                </a:lnTo>
                <a:lnTo>
                  <a:pt x="95121" y="627210"/>
                </a:lnTo>
                <a:lnTo>
                  <a:pt x="126585" y="658674"/>
                </a:lnTo>
                <a:lnTo>
                  <a:pt x="161568" y="686267"/>
                </a:lnTo>
                <a:lnTo>
                  <a:pt x="199717" y="709635"/>
                </a:lnTo>
                <a:lnTo>
                  <a:pt x="240677" y="728426"/>
                </a:lnTo>
                <a:lnTo>
                  <a:pt x="284096" y="742284"/>
                </a:lnTo>
                <a:lnTo>
                  <a:pt x="329621" y="750859"/>
                </a:lnTo>
                <a:lnTo>
                  <a:pt x="376897" y="753795"/>
                </a:lnTo>
                <a:lnTo>
                  <a:pt x="424174" y="750859"/>
                </a:lnTo>
                <a:lnTo>
                  <a:pt x="469699" y="742284"/>
                </a:lnTo>
                <a:lnTo>
                  <a:pt x="513118" y="728426"/>
                </a:lnTo>
                <a:lnTo>
                  <a:pt x="554078" y="709635"/>
                </a:lnTo>
                <a:lnTo>
                  <a:pt x="592226" y="686267"/>
                </a:lnTo>
                <a:lnTo>
                  <a:pt x="627210" y="658674"/>
                </a:lnTo>
                <a:lnTo>
                  <a:pt x="658674" y="627210"/>
                </a:lnTo>
                <a:lnTo>
                  <a:pt x="686267" y="592226"/>
                </a:lnTo>
                <a:lnTo>
                  <a:pt x="709635" y="554078"/>
                </a:lnTo>
                <a:lnTo>
                  <a:pt x="728426" y="513118"/>
                </a:lnTo>
                <a:lnTo>
                  <a:pt x="742284" y="469699"/>
                </a:lnTo>
                <a:lnTo>
                  <a:pt x="750859" y="424174"/>
                </a:lnTo>
                <a:lnTo>
                  <a:pt x="753795" y="376897"/>
                </a:lnTo>
                <a:lnTo>
                  <a:pt x="750859" y="329621"/>
                </a:lnTo>
                <a:lnTo>
                  <a:pt x="742284" y="284096"/>
                </a:lnTo>
                <a:lnTo>
                  <a:pt x="728426" y="240677"/>
                </a:lnTo>
                <a:lnTo>
                  <a:pt x="709635" y="199717"/>
                </a:lnTo>
                <a:lnTo>
                  <a:pt x="686267" y="161568"/>
                </a:lnTo>
                <a:lnTo>
                  <a:pt x="658674" y="126585"/>
                </a:lnTo>
                <a:lnTo>
                  <a:pt x="627210" y="95121"/>
                </a:lnTo>
                <a:lnTo>
                  <a:pt x="592226" y="67528"/>
                </a:lnTo>
                <a:lnTo>
                  <a:pt x="554078" y="44159"/>
                </a:lnTo>
                <a:lnTo>
                  <a:pt x="513118" y="25369"/>
                </a:lnTo>
                <a:lnTo>
                  <a:pt x="469699" y="11510"/>
                </a:lnTo>
                <a:lnTo>
                  <a:pt x="424174" y="2936"/>
                </a:lnTo>
                <a:lnTo>
                  <a:pt x="376897" y="0"/>
                </a:lnTo>
                <a:close/>
              </a:path>
            </a:pathLst>
          </a:custGeom>
          <a:solidFill>
            <a:srgbClr val="5CCAE8"/>
          </a:solidFill>
        </p:spPr>
        <p:txBody>
          <a:bodyPr wrap="square" lIns="0" tIns="0" rIns="0" bIns="0" rtlCol="0"/>
          <a:lstStyle/>
          <a:p>
            <a:endParaRPr/>
          </a:p>
        </p:txBody>
      </p:sp>
      <p:sp>
        <p:nvSpPr>
          <p:cNvPr id="11" name="object 11"/>
          <p:cNvSpPr/>
          <p:nvPr/>
        </p:nvSpPr>
        <p:spPr>
          <a:xfrm>
            <a:off x="424948" y="480016"/>
            <a:ext cx="296545" cy="236220"/>
          </a:xfrm>
          <a:custGeom>
            <a:avLst/>
            <a:gdLst/>
            <a:ahLst/>
            <a:cxnLst/>
            <a:rect l="l" t="t" r="r" b="b"/>
            <a:pathLst>
              <a:path w="296545" h="236220">
                <a:moveTo>
                  <a:pt x="258826" y="0"/>
                </a:moveTo>
                <a:lnTo>
                  <a:pt x="218859" y="34042"/>
                </a:lnTo>
                <a:lnTo>
                  <a:pt x="187350" y="71475"/>
                </a:lnTo>
                <a:lnTo>
                  <a:pt x="166908" y="111101"/>
                </a:lnTo>
                <a:lnTo>
                  <a:pt x="160096" y="151688"/>
                </a:lnTo>
                <a:lnTo>
                  <a:pt x="160710" y="163771"/>
                </a:lnTo>
                <a:lnTo>
                  <a:pt x="175339" y="204470"/>
                </a:lnTo>
                <a:lnTo>
                  <a:pt x="206242" y="230013"/>
                </a:lnTo>
                <a:lnTo>
                  <a:pt x="233984" y="236105"/>
                </a:lnTo>
                <a:lnTo>
                  <a:pt x="246405" y="235005"/>
                </a:lnTo>
                <a:lnTo>
                  <a:pt x="285771" y="209152"/>
                </a:lnTo>
                <a:lnTo>
                  <a:pt x="295935" y="174980"/>
                </a:lnTo>
                <a:lnTo>
                  <a:pt x="295047" y="164386"/>
                </a:lnTo>
                <a:lnTo>
                  <a:pt x="274354" y="130670"/>
                </a:lnTo>
                <a:lnTo>
                  <a:pt x="223659" y="130670"/>
                </a:lnTo>
                <a:lnTo>
                  <a:pt x="227331" y="120252"/>
                </a:lnTo>
                <a:lnTo>
                  <a:pt x="249322" y="84951"/>
                </a:lnTo>
                <a:lnTo>
                  <a:pt x="295605" y="40106"/>
                </a:lnTo>
                <a:lnTo>
                  <a:pt x="258826" y="0"/>
                </a:lnTo>
                <a:close/>
              </a:path>
              <a:path w="296545" h="236220">
                <a:moveTo>
                  <a:pt x="248831" y="121932"/>
                </a:moveTo>
                <a:lnTo>
                  <a:pt x="244525" y="121932"/>
                </a:lnTo>
                <a:lnTo>
                  <a:pt x="240271" y="122643"/>
                </a:lnTo>
                <a:lnTo>
                  <a:pt x="231889" y="125450"/>
                </a:lnTo>
                <a:lnTo>
                  <a:pt x="227736" y="127647"/>
                </a:lnTo>
                <a:lnTo>
                  <a:pt x="223659" y="130670"/>
                </a:lnTo>
                <a:lnTo>
                  <a:pt x="274354" y="130670"/>
                </a:lnTo>
                <a:lnTo>
                  <a:pt x="266407" y="125817"/>
                </a:lnTo>
                <a:lnTo>
                  <a:pt x="257898" y="122904"/>
                </a:lnTo>
                <a:lnTo>
                  <a:pt x="248831" y="121932"/>
                </a:lnTo>
                <a:close/>
              </a:path>
              <a:path w="296545" h="236220">
                <a:moveTo>
                  <a:pt x="98958" y="0"/>
                </a:moveTo>
                <a:lnTo>
                  <a:pt x="58896" y="34042"/>
                </a:lnTo>
                <a:lnTo>
                  <a:pt x="27330" y="71475"/>
                </a:lnTo>
                <a:lnTo>
                  <a:pt x="6831" y="111101"/>
                </a:lnTo>
                <a:lnTo>
                  <a:pt x="0" y="151688"/>
                </a:lnTo>
                <a:lnTo>
                  <a:pt x="614" y="163771"/>
                </a:lnTo>
                <a:lnTo>
                  <a:pt x="15272" y="204470"/>
                </a:lnTo>
                <a:lnTo>
                  <a:pt x="46252" y="230013"/>
                </a:lnTo>
                <a:lnTo>
                  <a:pt x="74066" y="236105"/>
                </a:lnTo>
                <a:lnTo>
                  <a:pt x="86506" y="235005"/>
                </a:lnTo>
                <a:lnTo>
                  <a:pt x="125737" y="209152"/>
                </a:lnTo>
                <a:lnTo>
                  <a:pt x="135826" y="174980"/>
                </a:lnTo>
                <a:lnTo>
                  <a:pt x="134947" y="164386"/>
                </a:lnTo>
                <a:lnTo>
                  <a:pt x="114434" y="130670"/>
                </a:lnTo>
                <a:lnTo>
                  <a:pt x="63715" y="130670"/>
                </a:lnTo>
                <a:lnTo>
                  <a:pt x="67380" y="120252"/>
                </a:lnTo>
                <a:lnTo>
                  <a:pt x="89233" y="84951"/>
                </a:lnTo>
                <a:lnTo>
                  <a:pt x="116317" y="58025"/>
                </a:lnTo>
                <a:lnTo>
                  <a:pt x="135826" y="40106"/>
                </a:lnTo>
                <a:lnTo>
                  <a:pt x="98958" y="0"/>
                </a:lnTo>
                <a:close/>
              </a:path>
              <a:path w="296545" h="236220">
                <a:moveTo>
                  <a:pt x="88938" y="121932"/>
                </a:moveTo>
                <a:lnTo>
                  <a:pt x="84620" y="121932"/>
                </a:lnTo>
                <a:lnTo>
                  <a:pt x="80365" y="122643"/>
                </a:lnTo>
                <a:lnTo>
                  <a:pt x="71958" y="125450"/>
                </a:lnTo>
                <a:lnTo>
                  <a:pt x="67805" y="127647"/>
                </a:lnTo>
                <a:lnTo>
                  <a:pt x="63715" y="130670"/>
                </a:lnTo>
                <a:lnTo>
                  <a:pt x="114434" y="130670"/>
                </a:lnTo>
                <a:lnTo>
                  <a:pt x="106519" y="125817"/>
                </a:lnTo>
                <a:lnTo>
                  <a:pt x="98019" y="122904"/>
                </a:lnTo>
                <a:lnTo>
                  <a:pt x="88938" y="121932"/>
                </a:lnTo>
                <a:close/>
              </a:path>
            </a:pathLst>
          </a:custGeom>
          <a:solidFill>
            <a:srgbClr val="FFFFFF"/>
          </a:solid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spc="0" dirty="0"/>
              <a:t>7</a:t>
            </a:fld>
            <a:endParaRPr spc="0" dirty="0"/>
          </a:p>
        </p:txBody>
      </p:sp>
      <p:sp>
        <p:nvSpPr>
          <p:cNvPr id="14" name="object 16">
            <a:extLst>
              <a:ext uri="{FF2B5EF4-FFF2-40B4-BE49-F238E27FC236}">
                <a16:creationId xmlns:a16="http://schemas.microsoft.com/office/drawing/2014/main" id="{72BCAFDE-109B-4DC0-B777-C9E0FF9BF3D9}"/>
              </a:ext>
            </a:extLst>
          </p:cNvPr>
          <p:cNvSpPr txBox="1">
            <a:spLocks noGrp="1"/>
          </p:cNvSpPr>
          <p:nvPr>
            <p:ph type="ftr" sz="quarter" idx="5"/>
          </p:nvPr>
        </p:nvSpPr>
        <p:spPr>
          <a:xfrm>
            <a:off x="2829415" y="7082573"/>
            <a:ext cx="5542915" cy="318134"/>
          </a:xfrm>
          <a:prstGeom prst="rect">
            <a:avLst/>
          </a:prstGeom>
        </p:spPr>
        <p:txBody>
          <a:bodyPr vert="horz" wrap="square" lIns="0" tIns="2540" rIns="0" bIns="0" rtlCol="0">
            <a:spAutoFit/>
          </a:bodyPr>
          <a:lstStyle/>
          <a:p>
            <a:pPr marL="625475" marR="5080" indent="-613410">
              <a:lnSpc>
                <a:spcPct val="100000"/>
              </a:lnSpc>
              <a:spcBef>
                <a:spcPts val="20"/>
              </a:spcBef>
            </a:pPr>
            <a:r>
              <a:rPr dirty="0"/>
              <a:t>© 20</a:t>
            </a:r>
            <a:r>
              <a:rPr lang="en-US" dirty="0"/>
              <a:t>23</a:t>
            </a:r>
            <a:r>
              <a:rPr dirty="0"/>
              <a:t> PACER Center, Inc. All rights reserved. | 8161 Normandale Blvd | Minneapolis, MN 55437  952.838.9000 |  PACERTeensAgainstBullying.org  |</a:t>
            </a:r>
            <a:r>
              <a:rPr spc="-10" dirty="0"/>
              <a:t> </a:t>
            </a:r>
            <a:r>
              <a:rPr spc="0" dirty="0">
                <a:hlinkClick r:id="rId5"/>
              </a:rPr>
              <a:t>bullying411@PACER.org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201983"/>
            <a:ext cx="0" cy="1292225"/>
          </a:xfrm>
          <a:custGeom>
            <a:avLst/>
            <a:gdLst/>
            <a:ahLst/>
            <a:cxnLst/>
            <a:rect l="l" t="t" r="r" b="b"/>
            <a:pathLst>
              <a:path h="1292225">
                <a:moveTo>
                  <a:pt x="0" y="1292047"/>
                </a:moveTo>
                <a:lnTo>
                  <a:pt x="0" y="0"/>
                </a:lnTo>
                <a:lnTo>
                  <a:pt x="0" y="1292047"/>
                </a:lnTo>
                <a:close/>
              </a:path>
            </a:pathLst>
          </a:custGeom>
          <a:solidFill>
            <a:srgbClr val="EEF0F0"/>
          </a:solidFill>
        </p:spPr>
        <p:txBody>
          <a:bodyPr wrap="square" lIns="0" tIns="0" rIns="0" bIns="0" rtlCol="0"/>
          <a:lstStyle/>
          <a:p>
            <a:endParaRPr/>
          </a:p>
        </p:txBody>
      </p:sp>
      <p:sp>
        <p:nvSpPr>
          <p:cNvPr id="4" name="object 4"/>
          <p:cNvSpPr/>
          <p:nvPr/>
        </p:nvSpPr>
        <p:spPr>
          <a:xfrm>
            <a:off x="0" y="6781927"/>
            <a:ext cx="10058400" cy="990600"/>
          </a:xfrm>
          <a:custGeom>
            <a:avLst/>
            <a:gdLst/>
            <a:ahLst/>
            <a:cxnLst/>
            <a:rect l="l" t="t" r="r" b="b"/>
            <a:pathLst>
              <a:path w="10058400" h="990600">
                <a:moveTo>
                  <a:pt x="0" y="990473"/>
                </a:moveTo>
                <a:lnTo>
                  <a:pt x="10058400" y="990473"/>
                </a:lnTo>
                <a:lnTo>
                  <a:pt x="10058400" y="0"/>
                </a:lnTo>
                <a:lnTo>
                  <a:pt x="0" y="0"/>
                </a:lnTo>
                <a:lnTo>
                  <a:pt x="0" y="990473"/>
                </a:lnTo>
                <a:close/>
              </a:path>
            </a:pathLst>
          </a:custGeom>
          <a:solidFill>
            <a:srgbClr val="F19628"/>
          </a:solidFill>
        </p:spPr>
        <p:txBody>
          <a:bodyPr wrap="square" lIns="0" tIns="0" rIns="0" bIns="0" rtlCol="0"/>
          <a:lstStyle/>
          <a:p>
            <a:endParaRPr/>
          </a:p>
        </p:txBody>
      </p:sp>
      <p:sp>
        <p:nvSpPr>
          <p:cNvPr id="5" name="object 5"/>
          <p:cNvSpPr/>
          <p:nvPr/>
        </p:nvSpPr>
        <p:spPr>
          <a:xfrm>
            <a:off x="489333" y="6905233"/>
            <a:ext cx="1436229" cy="56265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401447" y="7171301"/>
            <a:ext cx="297180" cy="297180"/>
          </a:xfrm>
          <a:custGeom>
            <a:avLst/>
            <a:gdLst/>
            <a:ahLst/>
            <a:cxnLst/>
            <a:rect l="l" t="t" r="r" b="b"/>
            <a:pathLst>
              <a:path w="297179" h="297179">
                <a:moveTo>
                  <a:pt x="148297" y="0"/>
                </a:moveTo>
                <a:lnTo>
                  <a:pt x="101424" y="7560"/>
                </a:lnTo>
                <a:lnTo>
                  <a:pt x="60715" y="28612"/>
                </a:lnTo>
                <a:lnTo>
                  <a:pt x="28612" y="60715"/>
                </a:lnTo>
                <a:lnTo>
                  <a:pt x="7560" y="101424"/>
                </a:lnTo>
                <a:lnTo>
                  <a:pt x="0" y="148297"/>
                </a:lnTo>
                <a:lnTo>
                  <a:pt x="7560" y="195171"/>
                </a:lnTo>
                <a:lnTo>
                  <a:pt x="28612" y="235880"/>
                </a:lnTo>
                <a:lnTo>
                  <a:pt x="60715" y="267982"/>
                </a:lnTo>
                <a:lnTo>
                  <a:pt x="101424" y="289035"/>
                </a:lnTo>
                <a:lnTo>
                  <a:pt x="148297" y="296595"/>
                </a:lnTo>
                <a:lnTo>
                  <a:pt x="195171" y="289035"/>
                </a:lnTo>
                <a:lnTo>
                  <a:pt x="235880" y="267982"/>
                </a:lnTo>
                <a:lnTo>
                  <a:pt x="267982" y="235880"/>
                </a:lnTo>
                <a:lnTo>
                  <a:pt x="289035" y="195171"/>
                </a:lnTo>
                <a:lnTo>
                  <a:pt x="296595" y="148297"/>
                </a:lnTo>
                <a:lnTo>
                  <a:pt x="289035" y="101424"/>
                </a:lnTo>
                <a:lnTo>
                  <a:pt x="267982" y="60715"/>
                </a:lnTo>
                <a:lnTo>
                  <a:pt x="235880" y="28612"/>
                </a:lnTo>
                <a:lnTo>
                  <a:pt x="195171" y="7560"/>
                </a:lnTo>
                <a:lnTo>
                  <a:pt x="148297" y="0"/>
                </a:lnTo>
                <a:close/>
              </a:path>
            </a:pathLst>
          </a:custGeom>
          <a:solidFill>
            <a:srgbClr val="FFFFFF"/>
          </a:solidFill>
        </p:spPr>
        <p:txBody>
          <a:bodyPr wrap="square" lIns="0" tIns="0" rIns="0" bIns="0" rtlCol="0"/>
          <a:lstStyle/>
          <a:p>
            <a:endParaRPr/>
          </a:p>
        </p:txBody>
      </p:sp>
      <p:sp>
        <p:nvSpPr>
          <p:cNvPr id="7" name="object 7"/>
          <p:cNvSpPr/>
          <p:nvPr/>
        </p:nvSpPr>
        <p:spPr>
          <a:xfrm>
            <a:off x="0" y="6494030"/>
            <a:ext cx="10058400" cy="288290"/>
          </a:xfrm>
          <a:custGeom>
            <a:avLst/>
            <a:gdLst/>
            <a:ahLst/>
            <a:cxnLst/>
            <a:rect l="l" t="t" r="r" b="b"/>
            <a:pathLst>
              <a:path w="10058400" h="288290">
                <a:moveTo>
                  <a:pt x="10058400" y="287896"/>
                </a:moveTo>
                <a:lnTo>
                  <a:pt x="0" y="287896"/>
                </a:lnTo>
                <a:lnTo>
                  <a:pt x="0" y="0"/>
                </a:lnTo>
                <a:lnTo>
                  <a:pt x="10058400" y="0"/>
                </a:lnTo>
                <a:lnTo>
                  <a:pt x="10058400" y="287896"/>
                </a:lnTo>
                <a:close/>
              </a:path>
            </a:pathLst>
          </a:custGeom>
          <a:solidFill>
            <a:srgbClr val="DC7F29"/>
          </a:solidFill>
        </p:spPr>
        <p:txBody>
          <a:bodyPr wrap="square" lIns="0" tIns="0" rIns="0" bIns="0" rtlCol="0"/>
          <a:lstStyle/>
          <a:p>
            <a:endParaRPr/>
          </a:p>
        </p:txBody>
      </p:sp>
      <p:sp>
        <p:nvSpPr>
          <p:cNvPr id="8" name="object 8"/>
          <p:cNvSpPr/>
          <p:nvPr/>
        </p:nvSpPr>
        <p:spPr>
          <a:xfrm>
            <a:off x="527188" y="399098"/>
            <a:ext cx="6546850" cy="1125220"/>
          </a:xfrm>
          <a:custGeom>
            <a:avLst/>
            <a:gdLst/>
            <a:ahLst/>
            <a:cxnLst/>
            <a:rect l="l" t="t" r="r" b="b"/>
            <a:pathLst>
              <a:path w="6546850" h="1125220">
                <a:moveTo>
                  <a:pt x="6419723" y="0"/>
                </a:moveTo>
                <a:lnTo>
                  <a:pt x="127000" y="0"/>
                </a:lnTo>
                <a:lnTo>
                  <a:pt x="77688" y="10021"/>
                </a:lnTo>
                <a:lnTo>
                  <a:pt x="37306" y="37306"/>
                </a:lnTo>
                <a:lnTo>
                  <a:pt x="10021" y="77688"/>
                </a:lnTo>
                <a:lnTo>
                  <a:pt x="0" y="127000"/>
                </a:lnTo>
                <a:lnTo>
                  <a:pt x="0" y="997902"/>
                </a:lnTo>
                <a:lnTo>
                  <a:pt x="10021" y="1047214"/>
                </a:lnTo>
                <a:lnTo>
                  <a:pt x="37306" y="1087596"/>
                </a:lnTo>
                <a:lnTo>
                  <a:pt x="77688" y="1114881"/>
                </a:lnTo>
                <a:lnTo>
                  <a:pt x="127000" y="1124902"/>
                </a:lnTo>
                <a:lnTo>
                  <a:pt x="6419723" y="1124902"/>
                </a:lnTo>
                <a:lnTo>
                  <a:pt x="6469034" y="1114881"/>
                </a:lnTo>
                <a:lnTo>
                  <a:pt x="6509416" y="1087596"/>
                </a:lnTo>
                <a:lnTo>
                  <a:pt x="6536701" y="1047214"/>
                </a:lnTo>
                <a:lnTo>
                  <a:pt x="6546723" y="997902"/>
                </a:lnTo>
                <a:lnTo>
                  <a:pt x="6546723" y="127000"/>
                </a:lnTo>
                <a:lnTo>
                  <a:pt x="6536701" y="77688"/>
                </a:lnTo>
                <a:lnTo>
                  <a:pt x="6509416" y="37306"/>
                </a:lnTo>
                <a:lnTo>
                  <a:pt x="6469034" y="10021"/>
                </a:lnTo>
                <a:lnTo>
                  <a:pt x="6419723" y="0"/>
                </a:lnTo>
                <a:close/>
              </a:path>
            </a:pathLst>
          </a:custGeom>
          <a:solidFill>
            <a:srgbClr val="EB6829"/>
          </a:solidFill>
        </p:spPr>
        <p:txBody>
          <a:bodyPr wrap="square" lIns="0" tIns="0" rIns="0" bIns="0" rtlCol="0"/>
          <a:lstStyle/>
          <a:p>
            <a:endParaRPr/>
          </a:p>
        </p:txBody>
      </p:sp>
      <p:sp>
        <p:nvSpPr>
          <p:cNvPr id="9" name="object 9"/>
          <p:cNvSpPr/>
          <p:nvPr/>
        </p:nvSpPr>
        <p:spPr>
          <a:xfrm>
            <a:off x="6642565" y="1140047"/>
            <a:ext cx="296545" cy="236220"/>
          </a:xfrm>
          <a:custGeom>
            <a:avLst/>
            <a:gdLst/>
            <a:ahLst/>
            <a:cxnLst/>
            <a:rect l="l" t="t" r="r" b="b"/>
            <a:pathLst>
              <a:path w="296545" h="236219">
                <a:moveTo>
                  <a:pt x="133983" y="105435"/>
                </a:moveTo>
                <a:lnTo>
                  <a:pt x="72275" y="105435"/>
                </a:lnTo>
                <a:lnTo>
                  <a:pt x="68603" y="115853"/>
                </a:lnTo>
                <a:lnTo>
                  <a:pt x="64369" y="125445"/>
                </a:lnTo>
                <a:lnTo>
                  <a:pt x="35098" y="163131"/>
                </a:lnTo>
                <a:lnTo>
                  <a:pt x="330" y="195999"/>
                </a:lnTo>
                <a:lnTo>
                  <a:pt x="37109" y="236105"/>
                </a:lnTo>
                <a:lnTo>
                  <a:pt x="77076" y="202063"/>
                </a:lnTo>
                <a:lnTo>
                  <a:pt x="108585" y="164630"/>
                </a:lnTo>
                <a:lnTo>
                  <a:pt x="129027" y="125004"/>
                </a:lnTo>
                <a:lnTo>
                  <a:pt x="133983" y="105435"/>
                </a:lnTo>
                <a:close/>
              </a:path>
              <a:path w="296545" h="236219">
                <a:moveTo>
                  <a:pt x="61950" y="0"/>
                </a:moveTo>
                <a:lnTo>
                  <a:pt x="18072" y="17627"/>
                </a:lnTo>
                <a:lnTo>
                  <a:pt x="0" y="61125"/>
                </a:lnTo>
                <a:lnTo>
                  <a:pt x="888" y="71719"/>
                </a:lnTo>
                <a:lnTo>
                  <a:pt x="21579" y="105435"/>
                </a:lnTo>
                <a:lnTo>
                  <a:pt x="47104" y="114172"/>
                </a:lnTo>
                <a:lnTo>
                  <a:pt x="51409" y="114172"/>
                </a:lnTo>
                <a:lnTo>
                  <a:pt x="55664" y="113461"/>
                </a:lnTo>
                <a:lnTo>
                  <a:pt x="64046" y="110655"/>
                </a:lnTo>
                <a:lnTo>
                  <a:pt x="68199" y="108457"/>
                </a:lnTo>
                <a:lnTo>
                  <a:pt x="72275" y="105435"/>
                </a:lnTo>
                <a:lnTo>
                  <a:pt x="133983" y="105434"/>
                </a:lnTo>
                <a:lnTo>
                  <a:pt x="134136" y="104831"/>
                </a:lnTo>
                <a:lnTo>
                  <a:pt x="135839" y="84416"/>
                </a:lnTo>
                <a:lnTo>
                  <a:pt x="135224" y="72334"/>
                </a:lnTo>
                <a:lnTo>
                  <a:pt x="120596" y="31635"/>
                </a:lnTo>
                <a:lnTo>
                  <a:pt x="89693" y="6091"/>
                </a:lnTo>
                <a:lnTo>
                  <a:pt x="71377" y="676"/>
                </a:lnTo>
                <a:lnTo>
                  <a:pt x="61950" y="0"/>
                </a:lnTo>
                <a:close/>
              </a:path>
              <a:path w="296545" h="236219">
                <a:moveTo>
                  <a:pt x="294074" y="105435"/>
                </a:moveTo>
                <a:lnTo>
                  <a:pt x="232219" y="105435"/>
                </a:lnTo>
                <a:lnTo>
                  <a:pt x="228554" y="115853"/>
                </a:lnTo>
                <a:lnTo>
                  <a:pt x="224342" y="125445"/>
                </a:lnTo>
                <a:lnTo>
                  <a:pt x="195149" y="163131"/>
                </a:lnTo>
                <a:lnTo>
                  <a:pt x="160108" y="195999"/>
                </a:lnTo>
                <a:lnTo>
                  <a:pt x="196977" y="236105"/>
                </a:lnTo>
                <a:lnTo>
                  <a:pt x="237039" y="202063"/>
                </a:lnTo>
                <a:lnTo>
                  <a:pt x="268605" y="164630"/>
                </a:lnTo>
                <a:lnTo>
                  <a:pt x="289104" y="125004"/>
                </a:lnTo>
                <a:lnTo>
                  <a:pt x="294074" y="105435"/>
                </a:lnTo>
                <a:close/>
              </a:path>
              <a:path w="296545" h="236219">
                <a:moveTo>
                  <a:pt x="221869" y="0"/>
                </a:moveTo>
                <a:lnTo>
                  <a:pt x="178054" y="17627"/>
                </a:lnTo>
                <a:lnTo>
                  <a:pt x="160108" y="61125"/>
                </a:lnTo>
                <a:lnTo>
                  <a:pt x="160985" y="71719"/>
                </a:lnTo>
                <a:lnTo>
                  <a:pt x="181501" y="105435"/>
                </a:lnTo>
                <a:lnTo>
                  <a:pt x="206997" y="114172"/>
                </a:lnTo>
                <a:lnTo>
                  <a:pt x="211315" y="114172"/>
                </a:lnTo>
                <a:lnTo>
                  <a:pt x="215569" y="113461"/>
                </a:lnTo>
                <a:lnTo>
                  <a:pt x="223977" y="110655"/>
                </a:lnTo>
                <a:lnTo>
                  <a:pt x="228130" y="108457"/>
                </a:lnTo>
                <a:lnTo>
                  <a:pt x="232219" y="105435"/>
                </a:lnTo>
                <a:lnTo>
                  <a:pt x="294074" y="105434"/>
                </a:lnTo>
                <a:lnTo>
                  <a:pt x="294227" y="104831"/>
                </a:lnTo>
                <a:lnTo>
                  <a:pt x="295935" y="84416"/>
                </a:lnTo>
                <a:lnTo>
                  <a:pt x="295320" y="72334"/>
                </a:lnTo>
                <a:lnTo>
                  <a:pt x="280662" y="31635"/>
                </a:lnTo>
                <a:lnTo>
                  <a:pt x="249683" y="6091"/>
                </a:lnTo>
                <a:lnTo>
                  <a:pt x="231327" y="676"/>
                </a:lnTo>
                <a:lnTo>
                  <a:pt x="221869" y="0"/>
                </a:lnTo>
                <a:close/>
              </a:path>
            </a:pathLst>
          </a:custGeom>
          <a:solidFill>
            <a:srgbClr val="FFFFFF"/>
          </a:solidFill>
        </p:spPr>
        <p:txBody>
          <a:bodyPr wrap="square" lIns="0" tIns="0" rIns="0" bIns="0" rtlCol="0"/>
          <a:lstStyle/>
          <a:p>
            <a:endParaRPr/>
          </a:p>
        </p:txBody>
      </p:sp>
      <p:sp>
        <p:nvSpPr>
          <p:cNvPr id="11" name="object 11"/>
          <p:cNvSpPr txBox="1"/>
          <p:nvPr/>
        </p:nvSpPr>
        <p:spPr>
          <a:xfrm>
            <a:off x="107650" y="1659472"/>
            <a:ext cx="6546849" cy="4403770"/>
          </a:xfrm>
          <a:prstGeom prst="rect">
            <a:avLst/>
          </a:prstGeom>
        </p:spPr>
        <p:txBody>
          <a:bodyPr vert="horz" wrap="square" lIns="0" tIns="12700" rIns="0" bIns="0" rtlCol="0">
            <a:spAutoFit/>
          </a:bodyPr>
          <a:lstStyle/>
          <a:p>
            <a:pPr marL="12700">
              <a:lnSpc>
                <a:spcPct val="100000"/>
              </a:lnSpc>
              <a:spcBef>
                <a:spcPts val="100"/>
              </a:spcBef>
            </a:pPr>
            <a:r>
              <a:rPr lang="en-US" sz="1600" b="1" dirty="0">
                <a:solidFill>
                  <a:srgbClr val="0D6F7B"/>
                </a:solidFill>
                <a:latin typeface="Aleo"/>
                <a:cs typeface="Aleo"/>
              </a:rPr>
              <a:t>There are three important steps to take:</a:t>
            </a:r>
          </a:p>
          <a:p>
            <a:pPr marL="12700">
              <a:lnSpc>
                <a:spcPct val="100000"/>
              </a:lnSpc>
              <a:spcBef>
                <a:spcPts val="100"/>
              </a:spcBef>
            </a:pPr>
            <a:endParaRPr lang="en-US" sz="1400" b="1" dirty="0">
              <a:solidFill>
                <a:srgbClr val="0D6F7B"/>
              </a:solidFill>
              <a:latin typeface="Aleo"/>
              <a:cs typeface="Aleo"/>
            </a:endParaRPr>
          </a:p>
          <a:p>
            <a:pPr marL="12700">
              <a:lnSpc>
                <a:spcPct val="100000"/>
              </a:lnSpc>
              <a:spcBef>
                <a:spcPts val="100"/>
              </a:spcBef>
            </a:pPr>
            <a:r>
              <a:rPr lang="en-US" sz="1600" b="1" dirty="0">
                <a:solidFill>
                  <a:srgbClr val="0D6F7B"/>
                </a:solidFill>
                <a:latin typeface="Aleo"/>
                <a:cs typeface="Aleo"/>
              </a:rPr>
              <a:t>1. Tell someone, especially an adult</a:t>
            </a:r>
          </a:p>
          <a:p>
            <a:pPr marL="12700">
              <a:lnSpc>
                <a:spcPct val="100000"/>
              </a:lnSpc>
              <a:spcBef>
                <a:spcPts val="100"/>
              </a:spcBef>
            </a:pPr>
            <a:endParaRPr lang="en-US" sz="200" b="1" dirty="0">
              <a:solidFill>
                <a:srgbClr val="0D6F7B"/>
              </a:solidFill>
              <a:latin typeface="Aleo"/>
              <a:cs typeface="Aleo"/>
            </a:endParaRPr>
          </a:p>
          <a:p>
            <a:pPr marL="12700">
              <a:lnSpc>
                <a:spcPct val="100000"/>
              </a:lnSpc>
              <a:spcBef>
                <a:spcPts val="100"/>
              </a:spcBef>
            </a:pPr>
            <a:r>
              <a:rPr lang="en-US" sz="1200" dirty="0">
                <a:solidFill>
                  <a:srgbClr val="0D6F7B"/>
                </a:solidFill>
                <a:latin typeface="Aleo"/>
                <a:cs typeface="Aleo"/>
              </a:rPr>
              <a:t>Bullying thrives on silence. Those who bully depend on their targets being silent, as it allows their behavior to continue without consequences. As difficult as it might be to talk about it, it’s important to connect with someone and share what you are going through. Ideally, you’ll talk about it with a parent or an adult you trust. </a:t>
            </a:r>
          </a:p>
          <a:p>
            <a:pPr marL="12700">
              <a:lnSpc>
                <a:spcPct val="100000"/>
              </a:lnSpc>
              <a:spcBef>
                <a:spcPts val="100"/>
              </a:spcBef>
            </a:pPr>
            <a:endParaRPr lang="en-US" sz="1400" b="1" dirty="0">
              <a:solidFill>
                <a:srgbClr val="0D6F7B"/>
              </a:solidFill>
              <a:latin typeface="Aleo"/>
              <a:cs typeface="Aleo"/>
            </a:endParaRPr>
          </a:p>
          <a:p>
            <a:pPr marL="12700">
              <a:lnSpc>
                <a:spcPct val="100000"/>
              </a:lnSpc>
              <a:spcBef>
                <a:spcPts val="100"/>
              </a:spcBef>
            </a:pPr>
            <a:r>
              <a:rPr lang="en-US" sz="1600" b="1" dirty="0">
                <a:solidFill>
                  <a:srgbClr val="0D6F7B"/>
                </a:solidFill>
                <a:latin typeface="Aleo"/>
                <a:cs typeface="Aleo"/>
              </a:rPr>
              <a:t>2. Develop your own action plan</a:t>
            </a:r>
          </a:p>
          <a:p>
            <a:pPr marL="12700">
              <a:lnSpc>
                <a:spcPct val="100000"/>
              </a:lnSpc>
              <a:spcBef>
                <a:spcPts val="100"/>
              </a:spcBef>
            </a:pPr>
            <a:endParaRPr lang="en-US" sz="200" b="1" dirty="0">
              <a:solidFill>
                <a:srgbClr val="0D6F7B"/>
              </a:solidFill>
              <a:latin typeface="Aleo"/>
              <a:cs typeface="Aleo"/>
            </a:endParaRPr>
          </a:p>
          <a:p>
            <a:pPr marL="12700">
              <a:lnSpc>
                <a:spcPct val="100000"/>
              </a:lnSpc>
              <a:spcBef>
                <a:spcPts val="100"/>
              </a:spcBef>
            </a:pPr>
            <a:r>
              <a:rPr lang="en-US" sz="1200" dirty="0">
                <a:solidFill>
                  <a:srgbClr val="0D6F7B"/>
                </a:solidFill>
                <a:latin typeface="Aleo"/>
                <a:cs typeface="Aleo"/>
              </a:rPr>
              <a:t>Being a self-advocate means speaking up for yourself and letting people know what you need. Set things in motion by working through a plan:</a:t>
            </a:r>
          </a:p>
          <a:p>
            <a:pPr marL="641350" lvl="1" indent="-171450">
              <a:spcBef>
                <a:spcPts val="100"/>
              </a:spcBef>
              <a:buFont typeface="Arial" panose="020B0604020202020204" pitchFamily="34" charset="0"/>
              <a:buChar char="•"/>
            </a:pPr>
            <a:r>
              <a:rPr lang="en-US" sz="1200" dirty="0">
                <a:solidFill>
                  <a:srgbClr val="0D6F7B"/>
                </a:solidFill>
                <a:latin typeface="Aleo"/>
                <a:cs typeface="Aleo"/>
              </a:rPr>
              <a:t>Write down what is happening to you, when and where it takes place, and who is involved</a:t>
            </a:r>
          </a:p>
          <a:p>
            <a:pPr marL="641350" lvl="1" indent="-171450">
              <a:spcBef>
                <a:spcPts val="100"/>
              </a:spcBef>
              <a:buFont typeface="Arial" panose="020B0604020202020204" pitchFamily="34" charset="0"/>
              <a:buChar char="•"/>
            </a:pPr>
            <a:r>
              <a:rPr lang="en-US" sz="1200" dirty="0">
                <a:solidFill>
                  <a:srgbClr val="0D6F7B"/>
                </a:solidFill>
                <a:latin typeface="Aleo"/>
                <a:cs typeface="Aleo"/>
              </a:rPr>
              <a:t>List your role in this action plan, who else should be involved, and what they could do</a:t>
            </a:r>
          </a:p>
          <a:p>
            <a:pPr marL="641350" lvl="1" indent="-171450">
              <a:spcBef>
                <a:spcPts val="100"/>
              </a:spcBef>
              <a:buFont typeface="Arial" panose="020B0604020202020204" pitchFamily="34" charset="0"/>
              <a:buChar char="•"/>
            </a:pPr>
            <a:r>
              <a:rPr lang="en-US" sz="1200" dirty="0">
                <a:solidFill>
                  <a:srgbClr val="0D6F7B"/>
                </a:solidFill>
                <a:latin typeface="Aleo"/>
                <a:cs typeface="Aleo"/>
              </a:rPr>
              <a:t>Share this information with a parent and an adult you trust at school. </a:t>
            </a:r>
            <a:endParaRPr lang="en-US" sz="1400" b="1" dirty="0">
              <a:solidFill>
                <a:srgbClr val="0D6F7B"/>
              </a:solidFill>
              <a:latin typeface="Aleo"/>
              <a:cs typeface="Aleo"/>
            </a:endParaRPr>
          </a:p>
          <a:p>
            <a:pPr marL="12700">
              <a:lnSpc>
                <a:spcPct val="100000"/>
              </a:lnSpc>
              <a:spcBef>
                <a:spcPts val="100"/>
              </a:spcBef>
            </a:pPr>
            <a:endParaRPr lang="en-US" sz="1400" b="1" dirty="0">
              <a:solidFill>
                <a:srgbClr val="0D6F7B"/>
              </a:solidFill>
              <a:latin typeface="Aleo"/>
              <a:cs typeface="Aleo"/>
            </a:endParaRPr>
          </a:p>
          <a:p>
            <a:pPr marL="12700">
              <a:lnSpc>
                <a:spcPct val="100000"/>
              </a:lnSpc>
              <a:spcBef>
                <a:spcPts val="100"/>
              </a:spcBef>
            </a:pPr>
            <a:r>
              <a:rPr lang="en-US" sz="1600" b="1" dirty="0">
                <a:solidFill>
                  <a:srgbClr val="0D6F7B"/>
                </a:solidFill>
                <a:latin typeface="Aleo"/>
                <a:cs typeface="Aleo"/>
              </a:rPr>
              <a:t>3. Assert your rights</a:t>
            </a:r>
          </a:p>
          <a:p>
            <a:pPr marL="12700">
              <a:lnSpc>
                <a:spcPct val="100000"/>
              </a:lnSpc>
              <a:spcBef>
                <a:spcPts val="100"/>
              </a:spcBef>
            </a:pPr>
            <a:endParaRPr lang="en-US" sz="200" b="1" dirty="0">
              <a:solidFill>
                <a:srgbClr val="0D6F7B"/>
              </a:solidFill>
              <a:latin typeface="Aleo"/>
              <a:cs typeface="Aleo"/>
            </a:endParaRPr>
          </a:p>
          <a:p>
            <a:pPr marL="12700">
              <a:lnSpc>
                <a:spcPct val="100000"/>
              </a:lnSpc>
              <a:spcBef>
                <a:spcPts val="100"/>
              </a:spcBef>
            </a:pPr>
            <a:r>
              <a:rPr lang="en-US" sz="1200" dirty="0">
                <a:solidFill>
                  <a:srgbClr val="0D6F7B"/>
                </a:solidFill>
                <a:latin typeface="Aleo"/>
                <a:cs typeface="Aleo"/>
              </a:rPr>
              <a:t>Every student has the right to feel safe at school. If one adult isn’t able to help you, don’t give up! It is your right to talk with another adult, such as a parent. When you do speak with a person you trust, share your action plan and ask “What can be done so I feel safe and other kids do, too?”</a:t>
            </a:r>
          </a:p>
          <a:p>
            <a:pPr marL="12700">
              <a:lnSpc>
                <a:spcPct val="100000"/>
              </a:lnSpc>
              <a:spcBef>
                <a:spcPts val="100"/>
              </a:spcBef>
            </a:pPr>
            <a:endParaRPr sz="1200" dirty="0">
              <a:latin typeface="Aleo"/>
              <a:cs typeface="Aleo"/>
            </a:endParaRPr>
          </a:p>
        </p:txBody>
      </p:sp>
      <p:sp>
        <p:nvSpPr>
          <p:cNvPr id="12" name="object 12"/>
          <p:cNvSpPr txBox="1">
            <a:spLocks noGrp="1"/>
          </p:cNvSpPr>
          <p:nvPr>
            <p:ph type="title"/>
          </p:nvPr>
        </p:nvSpPr>
        <p:spPr>
          <a:xfrm>
            <a:off x="1060592" y="466694"/>
            <a:ext cx="5539740" cy="574040"/>
          </a:xfrm>
          <a:prstGeom prst="rect">
            <a:avLst/>
          </a:prstGeom>
        </p:spPr>
        <p:txBody>
          <a:bodyPr vert="horz" wrap="square" lIns="0" tIns="12700" rIns="0" bIns="0" rtlCol="0">
            <a:spAutoFit/>
          </a:bodyPr>
          <a:lstStyle/>
          <a:p>
            <a:pPr marL="12700">
              <a:lnSpc>
                <a:spcPct val="100000"/>
              </a:lnSpc>
              <a:spcBef>
                <a:spcPts val="100"/>
              </a:spcBef>
            </a:pPr>
            <a:r>
              <a:rPr dirty="0"/>
              <a:t>What If I’m </a:t>
            </a:r>
            <a:r>
              <a:rPr spc="15" dirty="0"/>
              <a:t>Being</a:t>
            </a:r>
            <a:r>
              <a:rPr spc="-55" dirty="0"/>
              <a:t> </a:t>
            </a:r>
            <a:r>
              <a:rPr spc="0" dirty="0"/>
              <a:t>Bullied?</a:t>
            </a:r>
          </a:p>
        </p:txBody>
      </p:sp>
      <p:sp>
        <p:nvSpPr>
          <p:cNvPr id="13" name="object 13"/>
          <p:cNvSpPr/>
          <p:nvPr/>
        </p:nvSpPr>
        <p:spPr>
          <a:xfrm>
            <a:off x="196011" y="221173"/>
            <a:ext cx="754380" cy="754380"/>
          </a:xfrm>
          <a:custGeom>
            <a:avLst/>
            <a:gdLst/>
            <a:ahLst/>
            <a:cxnLst/>
            <a:rect l="l" t="t" r="r" b="b"/>
            <a:pathLst>
              <a:path w="754380" h="754380">
                <a:moveTo>
                  <a:pt x="376897" y="0"/>
                </a:moveTo>
                <a:lnTo>
                  <a:pt x="329621" y="2936"/>
                </a:lnTo>
                <a:lnTo>
                  <a:pt x="284096" y="11510"/>
                </a:lnTo>
                <a:lnTo>
                  <a:pt x="240677" y="25369"/>
                </a:lnTo>
                <a:lnTo>
                  <a:pt x="199717" y="44159"/>
                </a:lnTo>
                <a:lnTo>
                  <a:pt x="161568" y="67528"/>
                </a:lnTo>
                <a:lnTo>
                  <a:pt x="126585" y="95121"/>
                </a:lnTo>
                <a:lnTo>
                  <a:pt x="95121" y="126585"/>
                </a:lnTo>
                <a:lnTo>
                  <a:pt x="67528" y="161568"/>
                </a:lnTo>
                <a:lnTo>
                  <a:pt x="44159" y="199717"/>
                </a:lnTo>
                <a:lnTo>
                  <a:pt x="25369" y="240677"/>
                </a:lnTo>
                <a:lnTo>
                  <a:pt x="11510" y="284096"/>
                </a:lnTo>
                <a:lnTo>
                  <a:pt x="2936" y="329621"/>
                </a:lnTo>
                <a:lnTo>
                  <a:pt x="0" y="376897"/>
                </a:lnTo>
                <a:lnTo>
                  <a:pt x="2936" y="424174"/>
                </a:lnTo>
                <a:lnTo>
                  <a:pt x="11510" y="469699"/>
                </a:lnTo>
                <a:lnTo>
                  <a:pt x="25369" y="513118"/>
                </a:lnTo>
                <a:lnTo>
                  <a:pt x="44159" y="554078"/>
                </a:lnTo>
                <a:lnTo>
                  <a:pt x="67528" y="592226"/>
                </a:lnTo>
                <a:lnTo>
                  <a:pt x="95121" y="627210"/>
                </a:lnTo>
                <a:lnTo>
                  <a:pt x="126585" y="658674"/>
                </a:lnTo>
                <a:lnTo>
                  <a:pt x="161568" y="686267"/>
                </a:lnTo>
                <a:lnTo>
                  <a:pt x="199717" y="709635"/>
                </a:lnTo>
                <a:lnTo>
                  <a:pt x="240677" y="728426"/>
                </a:lnTo>
                <a:lnTo>
                  <a:pt x="284096" y="742284"/>
                </a:lnTo>
                <a:lnTo>
                  <a:pt x="329621" y="750859"/>
                </a:lnTo>
                <a:lnTo>
                  <a:pt x="376897" y="753795"/>
                </a:lnTo>
                <a:lnTo>
                  <a:pt x="424174" y="750859"/>
                </a:lnTo>
                <a:lnTo>
                  <a:pt x="469699" y="742284"/>
                </a:lnTo>
                <a:lnTo>
                  <a:pt x="513118" y="728426"/>
                </a:lnTo>
                <a:lnTo>
                  <a:pt x="554078" y="709635"/>
                </a:lnTo>
                <a:lnTo>
                  <a:pt x="592226" y="686267"/>
                </a:lnTo>
                <a:lnTo>
                  <a:pt x="627210" y="658674"/>
                </a:lnTo>
                <a:lnTo>
                  <a:pt x="658674" y="627210"/>
                </a:lnTo>
                <a:lnTo>
                  <a:pt x="686267" y="592226"/>
                </a:lnTo>
                <a:lnTo>
                  <a:pt x="709635" y="554078"/>
                </a:lnTo>
                <a:lnTo>
                  <a:pt x="728426" y="513118"/>
                </a:lnTo>
                <a:lnTo>
                  <a:pt x="742284" y="469699"/>
                </a:lnTo>
                <a:lnTo>
                  <a:pt x="750859" y="424174"/>
                </a:lnTo>
                <a:lnTo>
                  <a:pt x="753795" y="376897"/>
                </a:lnTo>
                <a:lnTo>
                  <a:pt x="750859" y="329621"/>
                </a:lnTo>
                <a:lnTo>
                  <a:pt x="742284" y="284096"/>
                </a:lnTo>
                <a:lnTo>
                  <a:pt x="728426" y="240677"/>
                </a:lnTo>
                <a:lnTo>
                  <a:pt x="709635" y="199717"/>
                </a:lnTo>
                <a:lnTo>
                  <a:pt x="686267" y="161568"/>
                </a:lnTo>
                <a:lnTo>
                  <a:pt x="658674" y="126585"/>
                </a:lnTo>
                <a:lnTo>
                  <a:pt x="627210" y="95121"/>
                </a:lnTo>
                <a:lnTo>
                  <a:pt x="592226" y="67528"/>
                </a:lnTo>
                <a:lnTo>
                  <a:pt x="554078" y="44159"/>
                </a:lnTo>
                <a:lnTo>
                  <a:pt x="513118" y="25369"/>
                </a:lnTo>
                <a:lnTo>
                  <a:pt x="469699" y="11510"/>
                </a:lnTo>
                <a:lnTo>
                  <a:pt x="424174" y="2936"/>
                </a:lnTo>
                <a:lnTo>
                  <a:pt x="376897" y="0"/>
                </a:lnTo>
                <a:close/>
              </a:path>
            </a:pathLst>
          </a:custGeom>
          <a:solidFill>
            <a:srgbClr val="5CCAE8"/>
          </a:solidFill>
        </p:spPr>
        <p:txBody>
          <a:bodyPr wrap="square" lIns="0" tIns="0" rIns="0" bIns="0" rtlCol="0"/>
          <a:lstStyle/>
          <a:p>
            <a:endParaRPr/>
          </a:p>
        </p:txBody>
      </p:sp>
      <p:sp>
        <p:nvSpPr>
          <p:cNvPr id="14" name="object 14"/>
          <p:cNvSpPr/>
          <p:nvPr/>
        </p:nvSpPr>
        <p:spPr>
          <a:xfrm>
            <a:off x="424935" y="480016"/>
            <a:ext cx="296545" cy="236220"/>
          </a:xfrm>
          <a:custGeom>
            <a:avLst/>
            <a:gdLst/>
            <a:ahLst/>
            <a:cxnLst/>
            <a:rect l="l" t="t" r="r" b="b"/>
            <a:pathLst>
              <a:path w="296545" h="236220">
                <a:moveTo>
                  <a:pt x="258838" y="0"/>
                </a:moveTo>
                <a:lnTo>
                  <a:pt x="218871" y="34042"/>
                </a:lnTo>
                <a:lnTo>
                  <a:pt x="187363" y="71475"/>
                </a:lnTo>
                <a:lnTo>
                  <a:pt x="166920" y="111101"/>
                </a:lnTo>
                <a:lnTo>
                  <a:pt x="160108" y="151688"/>
                </a:lnTo>
                <a:lnTo>
                  <a:pt x="160723" y="163771"/>
                </a:lnTo>
                <a:lnTo>
                  <a:pt x="175351" y="204470"/>
                </a:lnTo>
                <a:lnTo>
                  <a:pt x="206254" y="230013"/>
                </a:lnTo>
                <a:lnTo>
                  <a:pt x="233997" y="236105"/>
                </a:lnTo>
                <a:lnTo>
                  <a:pt x="246418" y="235005"/>
                </a:lnTo>
                <a:lnTo>
                  <a:pt x="285784" y="209152"/>
                </a:lnTo>
                <a:lnTo>
                  <a:pt x="295948" y="174980"/>
                </a:lnTo>
                <a:lnTo>
                  <a:pt x="295060" y="164386"/>
                </a:lnTo>
                <a:lnTo>
                  <a:pt x="274366" y="130670"/>
                </a:lnTo>
                <a:lnTo>
                  <a:pt x="223672" y="130670"/>
                </a:lnTo>
                <a:lnTo>
                  <a:pt x="227344" y="120252"/>
                </a:lnTo>
                <a:lnTo>
                  <a:pt x="249335" y="84951"/>
                </a:lnTo>
                <a:lnTo>
                  <a:pt x="295617" y="40106"/>
                </a:lnTo>
                <a:lnTo>
                  <a:pt x="258838" y="0"/>
                </a:lnTo>
                <a:close/>
              </a:path>
              <a:path w="296545" h="236220">
                <a:moveTo>
                  <a:pt x="248843" y="121932"/>
                </a:moveTo>
                <a:lnTo>
                  <a:pt x="244538" y="121932"/>
                </a:lnTo>
                <a:lnTo>
                  <a:pt x="240284" y="122643"/>
                </a:lnTo>
                <a:lnTo>
                  <a:pt x="231902" y="125450"/>
                </a:lnTo>
                <a:lnTo>
                  <a:pt x="227749" y="127647"/>
                </a:lnTo>
                <a:lnTo>
                  <a:pt x="223672" y="130670"/>
                </a:lnTo>
                <a:lnTo>
                  <a:pt x="274366" y="130670"/>
                </a:lnTo>
                <a:lnTo>
                  <a:pt x="266420" y="125817"/>
                </a:lnTo>
                <a:lnTo>
                  <a:pt x="257910" y="122904"/>
                </a:lnTo>
                <a:lnTo>
                  <a:pt x="248843" y="121932"/>
                </a:lnTo>
                <a:close/>
              </a:path>
              <a:path w="296545" h="236220">
                <a:moveTo>
                  <a:pt x="98971" y="0"/>
                </a:moveTo>
                <a:lnTo>
                  <a:pt x="58908" y="34042"/>
                </a:lnTo>
                <a:lnTo>
                  <a:pt x="27343" y="71475"/>
                </a:lnTo>
                <a:lnTo>
                  <a:pt x="6837" y="111101"/>
                </a:lnTo>
                <a:lnTo>
                  <a:pt x="0" y="151688"/>
                </a:lnTo>
                <a:lnTo>
                  <a:pt x="616" y="163771"/>
                </a:lnTo>
                <a:lnTo>
                  <a:pt x="15285" y="204470"/>
                </a:lnTo>
                <a:lnTo>
                  <a:pt x="46264" y="230013"/>
                </a:lnTo>
                <a:lnTo>
                  <a:pt x="74079" y="236105"/>
                </a:lnTo>
                <a:lnTo>
                  <a:pt x="86518" y="235005"/>
                </a:lnTo>
                <a:lnTo>
                  <a:pt x="125750" y="209152"/>
                </a:lnTo>
                <a:lnTo>
                  <a:pt x="135839" y="174980"/>
                </a:lnTo>
                <a:lnTo>
                  <a:pt x="134960" y="164386"/>
                </a:lnTo>
                <a:lnTo>
                  <a:pt x="114447" y="130670"/>
                </a:lnTo>
                <a:lnTo>
                  <a:pt x="63728" y="130670"/>
                </a:lnTo>
                <a:lnTo>
                  <a:pt x="67393" y="120252"/>
                </a:lnTo>
                <a:lnTo>
                  <a:pt x="89245" y="84951"/>
                </a:lnTo>
                <a:lnTo>
                  <a:pt x="116329" y="58025"/>
                </a:lnTo>
                <a:lnTo>
                  <a:pt x="135839" y="40106"/>
                </a:lnTo>
                <a:lnTo>
                  <a:pt x="98971" y="0"/>
                </a:lnTo>
                <a:close/>
              </a:path>
              <a:path w="296545" h="236220">
                <a:moveTo>
                  <a:pt x="88950" y="121932"/>
                </a:moveTo>
                <a:lnTo>
                  <a:pt x="84632" y="121932"/>
                </a:lnTo>
                <a:lnTo>
                  <a:pt x="80378" y="122643"/>
                </a:lnTo>
                <a:lnTo>
                  <a:pt x="71970" y="125450"/>
                </a:lnTo>
                <a:lnTo>
                  <a:pt x="67818" y="127647"/>
                </a:lnTo>
                <a:lnTo>
                  <a:pt x="63728" y="130670"/>
                </a:lnTo>
                <a:lnTo>
                  <a:pt x="114447" y="130670"/>
                </a:lnTo>
                <a:lnTo>
                  <a:pt x="106532" y="125817"/>
                </a:lnTo>
                <a:lnTo>
                  <a:pt x="98032" y="122904"/>
                </a:lnTo>
                <a:lnTo>
                  <a:pt x="88950" y="121932"/>
                </a:lnTo>
                <a:close/>
              </a:path>
            </a:pathLst>
          </a:custGeom>
          <a:solidFill>
            <a:srgbClr val="FFFFFF"/>
          </a:solidFill>
        </p:spPr>
        <p:txBody>
          <a:bodyPr wrap="square" lIns="0" tIns="0" rIns="0" bIns="0" rtlCol="0"/>
          <a:lstStyle/>
          <a:p>
            <a:endParaRPr/>
          </a:p>
        </p:txBody>
      </p:sp>
      <p:sp>
        <p:nvSpPr>
          <p:cNvPr id="15" name="object 15"/>
          <p:cNvSpPr/>
          <p:nvPr/>
        </p:nvSpPr>
        <p:spPr>
          <a:xfrm>
            <a:off x="7067246" y="1913299"/>
            <a:ext cx="2776537" cy="3866222"/>
          </a:xfrm>
          <a:prstGeom prst="rect">
            <a:avLst/>
          </a:prstGeom>
          <a:blipFill>
            <a:blip r:embed="rId4" cstate="print"/>
            <a:stretch>
              <a:fillRect/>
            </a:stretch>
          </a:blipFill>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2540" rIns="0" bIns="0" rtlCol="0">
            <a:spAutoFit/>
          </a:bodyPr>
          <a:lstStyle/>
          <a:p>
            <a:pPr marL="625475" marR="5080" indent="-613410">
              <a:lnSpc>
                <a:spcPct val="100000"/>
              </a:lnSpc>
              <a:spcBef>
                <a:spcPts val="20"/>
              </a:spcBef>
            </a:pPr>
            <a:r>
              <a:rPr dirty="0"/>
              <a:t>© 20</a:t>
            </a:r>
            <a:r>
              <a:rPr lang="en-US" dirty="0"/>
              <a:t>23 </a:t>
            </a:r>
            <a:r>
              <a:rPr dirty="0"/>
              <a:t>PACER Center, Inc. All rights reserved. | 8161 Normandale Blvd | Minneapolis, MN 55437  952.838.9000 |  PACERTeensAgainstBullying.org  |</a:t>
            </a:r>
            <a:r>
              <a:rPr spc="-10" dirty="0"/>
              <a:t> </a:t>
            </a:r>
            <a:r>
              <a:rPr spc="0" dirty="0">
                <a:hlinkClick r:id="rId5"/>
              </a:rPr>
              <a:t>bullying411@PACER.org</a:t>
            </a:r>
          </a:p>
        </p:txBody>
      </p:sp>
      <p:sp>
        <p:nvSpPr>
          <p:cNvPr id="17" name="object 17"/>
          <p:cNvSpPr txBox="1">
            <a:spLocks noGrp="1"/>
          </p:cNvSpPr>
          <p:nvPr>
            <p:ph type="sldNum" sz="quarter" idx="7"/>
          </p:nvPr>
        </p:nvSpPr>
        <p:spPr>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spc="0" dirty="0"/>
              <a:t>8</a:t>
            </a:fld>
            <a:endParaRPr spc="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94030"/>
            <a:ext cx="10058400" cy="288290"/>
          </a:xfrm>
          <a:custGeom>
            <a:avLst/>
            <a:gdLst/>
            <a:ahLst/>
            <a:cxnLst/>
            <a:rect l="l" t="t" r="r" b="b"/>
            <a:pathLst>
              <a:path w="10058400" h="288290">
                <a:moveTo>
                  <a:pt x="0" y="287896"/>
                </a:moveTo>
                <a:lnTo>
                  <a:pt x="10058400" y="287896"/>
                </a:lnTo>
                <a:lnTo>
                  <a:pt x="10058400" y="0"/>
                </a:lnTo>
                <a:lnTo>
                  <a:pt x="0" y="0"/>
                </a:lnTo>
                <a:lnTo>
                  <a:pt x="0" y="287896"/>
                </a:lnTo>
                <a:close/>
              </a:path>
            </a:pathLst>
          </a:custGeom>
          <a:solidFill>
            <a:srgbClr val="DC7F29"/>
          </a:solidFill>
        </p:spPr>
        <p:txBody>
          <a:bodyPr wrap="square" lIns="0" tIns="0" rIns="0" bIns="0" rtlCol="0"/>
          <a:lstStyle/>
          <a:p>
            <a:endParaRPr/>
          </a:p>
        </p:txBody>
      </p:sp>
      <p:sp>
        <p:nvSpPr>
          <p:cNvPr id="3" name="object 3"/>
          <p:cNvSpPr/>
          <p:nvPr/>
        </p:nvSpPr>
        <p:spPr>
          <a:xfrm>
            <a:off x="489084" y="399098"/>
            <a:ext cx="6546850" cy="1125220"/>
          </a:xfrm>
          <a:custGeom>
            <a:avLst/>
            <a:gdLst/>
            <a:ahLst/>
            <a:cxnLst/>
            <a:rect l="l" t="t" r="r" b="b"/>
            <a:pathLst>
              <a:path w="6546850" h="1125220">
                <a:moveTo>
                  <a:pt x="6419723" y="0"/>
                </a:moveTo>
                <a:lnTo>
                  <a:pt x="127000" y="0"/>
                </a:lnTo>
                <a:lnTo>
                  <a:pt x="77688" y="10021"/>
                </a:lnTo>
                <a:lnTo>
                  <a:pt x="37306" y="37306"/>
                </a:lnTo>
                <a:lnTo>
                  <a:pt x="10021" y="77688"/>
                </a:lnTo>
                <a:lnTo>
                  <a:pt x="0" y="127000"/>
                </a:lnTo>
                <a:lnTo>
                  <a:pt x="0" y="997902"/>
                </a:lnTo>
                <a:lnTo>
                  <a:pt x="10021" y="1047214"/>
                </a:lnTo>
                <a:lnTo>
                  <a:pt x="37306" y="1087596"/>
                </a:lnTo>
                <a:lnTo>
                  <a:pt x="77688" y="1114881"/>
                </a:lnTo>
                <a:lnTo>
                  <a:pt x="127000" y="1124902"/>
                </a:lnTo>
                <a:lnTo>
                  <a:pt x="6419723" y="1124902"/>
                </a:lnTo>
                <a:lnTo>
                  <a:pt x="6469034" y="1114881"/>
                </a:lnTo>
                <a:lnTo>
                  <a:pt x="6509416" y="1087596"/>
                </a:lnTo>
                <a:lnTo>
                  <a:pt x="6536701" y="1047214"/>
                </a:lnTo>
                <a:lnTo>
                  <a:pt x="6546723" y="997902"/>
                </a:lnTo>
                <a:lnTo>
                  <a:pt x="6546723" y="127000"/>
                </a:lnTo>
                <a:lnTo>
                  <a:pt x="6536701" y="77688"/>
                </a:lnTo>
                <a:lnTo>
                  <a:pt x="6509416" y="37306"/>
                </a:lnTo>
                <a:lnTo>
                  <a:pt x="6469034" y="10021"/>
                </a:lnTo>
                <a:lnTo>
                  <a:pt x="6419723" y="0"/>
                </a:lnTo>
                <a:close/>
              </a:path>
            </a:pathLst>
          </a:custGeom>
          <a:solidFill>
            <a:srgbClr val="EB6829"/>
          </a:solidFill>
        </p:spPr>
        <p:txBody>
          <a:bodyPr wrap="square" lIns="0" tIns="0" rIns="0" bIns="0" rtlCol="0"/>
          <a:lstStyle/>
          <a:p>
            <a:endParaRPr/>
          </a:p>
        </p:txBody>
      </p:sp>
      <p:sp>
        <p:nvSpPr>
          <p:cNvPr id="4" name="object 4"/>
          <p:cNvSpPr/>
          <p:nvPr/>
        </p:nvSpPr>
        <p:spPr>
          <a:xfrm>
            <a:off x="6604461" y="1140047"/>
            <a:ext cx="296545" cy="236220"/>
          </a:xfrm>
          <a:custGeom>
            <a:avLst/>
            <a:gdLst/>
            <a:ahLst/>
            <a:cxnLst/>
            <a:rect l="l" t="t" r="r" b="b"/>
            <a:pathLst>
              <a:path w="296545" h="236219">
                <a:moveTo>
                  <a:pt x="133983" y="105435"/>
                </a:moveTo>
                <a:lnTo>
                  <a:pt x="72275" y="105435"/>
                </a:lnTo>
                <a:lnTo>
                  <a:pt x="68603" y="115853"/>
                </a:lnTo>
                <a:lnTo>
                  <a:pt x="64369" y="125445"/>
                </a:lnTo>
                <a:lnTo>
                  <a:pt x="35098" y="163131"/>
                </a:lnTo>
                <a:lnTo>
                  <a:pt x="330" y="195999"/>
                </a:lnTo>
                <a:lnTo>
                  <a:pt x="37109" y="236105"/>
                </a:lnTo>
                <a:lnTo>
                  <a:pt x="77076" y="202063"/>
                </a:lnTo>
                <a:lnTo>
                  <a:pt x="108585" y="164630"/>
                </a:lnTo>
                <a:lnTo>
                  <a:pt x="129027" y="125004"/>
                </a:lnTo>
                <a:lnTo>
                  <a:pt x="133983" y="105435"/>
                </a:lnTo>
                <a:close/>
              </a:path>
              <a:path w="296545" h="236219">
                <a:moveTo>
                  <a:pt x="61950" y="0"/>
                </a:moveTo>
                <a:lnTo>
                  <a:pt x="18072" y="17627"/>
                </a:lnTo>
                <a:lnTo>
                  <a:pt x="0" y="61125"/>
                </a:lnTo>
                <a:lnTo>
                  <a:pt x="888" y="71719"/>
                </a:lnTo>
                <a:lnTo>
                  <a:pt x="21581" y="105435"/>
                </a:lnTo>
                <a:lnTo>
                  <a:pt x="47104" y="114172"/>
                </a:lnTo>
                <a:lnTo>
                  <a:pt x="51409" y="114172"/>
                </a:lnTo>
                <a:lnTo>
                  <a:pt x="55664" y="113461"/>
                </a:lnTo>
                <a:lnTo>
                  <a:pt x="64046" y="110655"/>
                </a:lnTo>
                <a:lnTo>
                  <a:pt x="68199" y="108457"/>
                </a:lnTo>
                <a:lnTo>
                  <a:pt x="72275" y="105435"/>
                </a:lnTo>
                <a:lnTo>
                  <a:pt x="133983" y="105434"/>
                </a:lnTo>
                <a:lnTo>
                  <a:pt x="134136" y="104831"/>
                </a:lnTo>
                <a:lnTo>
                  <a:pt x="135839" y="84416"/>
                </a:lnTo>
                <a:lnTo>
                  <a:pt x="135224" y="72334"/>
                </a:lnTo>
                <a:lnTo>
                  <a:pt x="120596" y="31635"/>
                </a:lnTo>
                <a:lnTo>
                  <a:pt x="89693" y="6091"/>
                </a:lnTo>
                <a:lnTo>
                  <a:pt x="71377" y="676"/>
                </a:lnTo>
                <a:lnTo>
                  <a:pt x="61950" y="0"/>
                </a:lnTo>
                <a:close/>
              </a:path>
              <a:path w="296545" h="236219">
                <a:moveTo>
                  <a:pt x="294074" y="105435"/>
                </a:moveTo>
                <a:lnTo>
                  <a:pt x="232219" y="105435"/>
                </a:lnTo>
                <a:lnTo>
                  <a:pt x="228554" y="115853"/>
                </a:lnTo>
                <a:lnTo>
                  <a:pt x="224342" y="125445"/>
                </a:lnTo>
                <a:lnTo>
                  <a:pt x="195149" y="163131"/>
                </a:lnTo>
                <a:lnTo>
                  <a:pt x="160108" y="195999"/>
                </a:lnTo>
                <a:lnTo>
                  <a:pt x="196977" y="236105"/>
                </a:lnTo>
                <a:lnTo>
                  <a:pt x="237039" y="202063"/>
                </a:lnTo>
                <a:lnTo>
                  <a:pt x="268605" y="164630"/>
                </a:lnTo>
                <a:lnTo>
                  <a:pt x="289104" y="125004"/>
                </a:lnTo>
                <a:lnTo>
                  <a:pt x="294074" y="105435"/>
                </a:lnTo>
                <a:close/>
              </a:path>
              <a:path w="296545" h="236219">
                <a:moveTo>
                  <a:pt x="221869" y="0"/>
                </a:moveTo>
                <a:lnTo>
                  <a:pt x="178054" y="17627"/>
                </a:lnTo>
                <a:lnTo>
                  <a:pt x="160108" y="61125"/>
                </a:lnTo>
                <a:lnTo>
                  <a:pt x="160985" y="71719"/>
                </a:lnTo>
                <a:lnTo>
                  <a:pt x="181501" y="105435"/>
                </a:lnTo>
                <a:lnTo>
                  <a:pt x="206997" y="114172"/>
                </a:lnTo>
                <a:lnTo>
                  <a:pt x="211315" y="114172"/>
                </a:lnTo>
                <a:lnTo>
                  <a:pt x="215569" y="113461"/>
                </a:lnTo>
                <a:lnTo>
                  <a:pt x="223977" y="110655"/>
                </a:lnTo>
                <a:lnTo>
                  <a:pt x="228130" y="108457"/>
                </a:lnTo>
                <a:lnTo>
                  <a:pt x="232219" y="105435"/>
                </a:lnTo>
                <a:lnTo>
                  <a:pt x="294074" y="105434"/>
                </a:lnTo>
                <a:lnTo>
                  <a:pt x="294227" y="104831"/>
                </a:lnTo>
                <a:lnTo>
                  <a:pt x="295935" y="84416"/>
                </a:lnTo>
                <a:lnTo>
                  <a:pt x="295320" y="72334"/>
                </a:lnTo>
                <a:lnTo>
                  <a:pt x="280662" y="31635"/>
                </a:lnTo>
                <a:lnTo>
                  <a:pt x="249683" y="6091"/>
                </a:lnTo>
                <a:lnTo>
                  <a:pt x="231327" y="676"/>
                </a:lnTo>
                <a:lnTo>
                  <a:pt x="221869" y="0"/>
                </a:lnTo>
                <a:close/>
              </a:path>
            </a:pathLst>
          </a:custGeom>
          <a:solidFill>
            <a:srgbClr val="FFFFFF"/>
          </a:solidFill>
        </p:spPr>
        <p:txBody>
          <a:bodyPr wrap="square" lIns="0" tIns="0" rIns="0" bIns="0" rtlCol="0"/>
          <a:lstStyle/>
          <a:p>
            <a:endParaRPr/>
          </a:p>
        </p:txBody>
      </p:sp>
      <p:sp>
        <p:nvSpPr>
          <p:cNvPr id="5" name="object 5"/>
          <p:cNvSpPr txBox="1"/>
          <p:nvPr/>
        </p:nvSpPr>
        <p:spPr>
          <a:xfrm>
            <a:off x="470796" y="1748435"/>
            <a:ext cx="6218555" cy="4275529"/>
          </a:xfrm>
          <a:prstGeom prst="rect">
            <a:avLst/>
          </a:prstGeom>
        </p:spPr>
        <p:txBody>
          <a:bodyPr vert="horz" wrap="square" lIns="0" tIns="12700" rIns="0" bIns="0" rtlCol="0">
            <a:spAutoFit/>
          </a:bodyPr>
          <a:lstStyle/>
          <a:p>
            <a:pPr marL="12700" marR="408305">
              <a:lnSpc>
                <a:spcPct val="100000"/>
              </a:lnSpc>
              <a:spcBef>
                <a:spcPts val="100"/>
              </a:spcBef>
            </a:pPr>
            <a:r>
              <a:rPr sz="1400" spc="-10" dirty="0">
                <a:solidFill>
                  <a:srgbClr val="0D6F7B"/>
                </a:solidFill>
                <a:latin typeface="Aleo"/>
                <a:cs typeface="Aleo"/>
              </a:rPr>
              <a:t>What’s </a:t>
            </a:r>
            <a:r>
              <a:rPr sz="1400" spc="5" dirty="0">
                <a:solidFill>
                  <a:srgbClr val="0D6F7B"/>
                </a:solidFill>
                <a:latin typeface="Aleo"/>
                <a:cs typeface="Aleo"/>
              </a:rPr>
              <a:t>so </a:t>
            </a:r>
            <a:r>
              <a:rPr sz="1400" spc="-15" dirty="0">
                <a:solidFill>
                  <a:srgbClr val="0D6F7B"/>
                </a:solidFill>
                <a:latin typeface="Aleo"/>
                <a:cs typeface="Aleo"/>
              </a:rPr>
              <a:t>great </a:t>
            </a:r>
            <a:r>
              <a:rPr sz="1400" spc="-10" dirty="0">
                <a:solidFill>
                  <a:srgbClr val="0D6F7B"/>
                </a:solidFill>
                <a:latin typeface="Aleo"/>
                <a:cs typeface="Aleo"/>
              </a:rPr>
              <a:t>about </a:t>
            </a:r>
            <a:r>
              <a:rPr sz="1400" dirty="0">
                <a:solidFill>
                  <a:srgbClr val="0D6F7B"/>
                </a:solidFill>
                <a:latin typeface="Aleo"/>
                <a:cs typeface="Aleo"/>
              </a:rPr>
              <a:t>hurting </a:t>
            </a:r>
            <a:r>
              <a:rPr sz="1400" spc="0" dirty="0">
                <a:solidFill>
                  <a:srgbClr val="0D6F7B"/>
                </a:solidFill>
                <a:latin typeface="Aleo"/>
                <a:cs typeface="Aleo"/>
              </a:rPr>
              <a:t>someone? </a:t>
            </a:r>
            <a:r>
              <a:rPr sz="1400" spc="-20" dirty="0">
                <a:solidFill>
                  <a:srgbClr val="0D6F7B"/>
                </a:solidFill>
                <a:latin typeface="Aleo"/>
                <a:cs typeface="Aleo"/>
              </a:rPr>
              <a:t>Teasing, </a:t>
            </a:r>
            <a:r>
              <a:rPr sz="1400" dirty="0">
                <a:solidFill>
                  <a:srgbClr val="0D6F7B"/>
                </a:solidFill>
                <a:latin typeface="Aleo"/>
                <a:cs typeface="Aleo"/>
              </a:rPr>
              <a:t>tripping, punching, kicking, texting,  </a:t>
            </a:r>
            <a:r>
              <a:rPr sz="1400" spc="-5" dirty="0">
                <a:solidFill>
                  <a:srgbClr val="0D6F7B"/>
                </a:solidFill>
                <a:latin typeface="Aleo"/>
                <a:cs typeface="Aleo"/>
              </a:rPr>
              <a:t>excluding, </a:t>
            </a:r>
            <a:r>
              <a:rPr sz="1400" dirty="0">
                <a:solidFill>
                  <a:srgbClr val="0D6F7B"/>
                </a:solidFill>
                <a:latin typeface="Aleo"/>
                <a:cs typeface="Aleo"/>
              </a:rPr>
              <a:t>ignoring, hazing — it </a:t>
            </a:r>
            <a:r>
              <a:rPr sz="1400" spc="-5" dirty="0">
                <a:solidFill>
                  <a:srgbClr val="0D6F7B"/>
                </a:solidFill>
                <a:latin typeface="Aleo"/>
                <a:cs typeface="Aleo"/>
              </a:rPr>
              <a:t>really </a:t>
            </a:r>
            <a:r>
              <a:rPr sz="1400" spc="-10" dirty="0">
                <a:solidFill>
                  <a:srgbClr val="0D6F7B"/>
                </a:solidFill>
                <a:latin typeface="Aleo"/>
                <a:cs typeface="Aleo"/>
              </a:rPr>
              <a:t>says more about you </a:t>
            </a:r>
            <a:r>
              <a:rPr sz="1400" dirty="0">
                <a:solidFill>
                  <a:srgbClr val="0D6F7B"/>
                </a:solidFill>
                <a:latin typeface="Aleo"/>
                <a:cs typeface="Aleo"/>
              </a:rPr>
              <a:t>than them. </a:t>
            </a:r>
            <a:endParaRPr lang="en-US" sz="1400" dirty="0">
              <a:solidFill>
                <a:srgbClr val="0D6F7B"/>
              </a:solidFill>
              <a:latin typeface="Aleo"/>
              <a:cs typeface="Aleo"/>
            </a:endParaRPr>
          </a:p>
          <a:p>
            <a:pPr marL="12700" marR="408305">
              <a:lnSpc>
                <a:spcPct val="100000"/>
              </a:lnSpc>
              <a:spcBef>
                <a:spcPts val="100"/>
              </a:spcBef>
            </a:pPr>
            <a:endParaRPr lang="en-US" sz="1400" dirty="0">
              <a:solidFill>
                <a:srgbClr val="0D6F7B"/>
              </a:solidFill>
              <a:latin typeface="Aleo"/>
              <a:cs typeface="Aleo"/>
            </a:endParaRPr>
          </a:p>
          <a:p>
            <a:pPr marL="12700" marR="408305">
              <a:lnSpc>
                <a:spcPct val="100000"/>
              </a:lnSpc>
              <a:spcBef>
                <a:spcPts val="100"/>
              </a:spcBef>
            </a:pPr>
            <a:r>
              <a:rPr lang="en-US" sz="1400" dirty="0">
                <a:solidFill>
                  <a:srgbClr val="0D6F7B"/>
                </a:solidFill>
                <a:latin typeface="Aleo"/>
                <a:cs typeface="Aleo"/>
              </a:rPr>
              <a:t>Know that bullying is about behavior and that you can change your behavior.</a:t>
            </a:r>
          </a:p>
          <a:p>
            <a:pPr marL="12700" marR="408305">
              <a:lnSpc>
                <a:spcPct val="100000"/>
              </a:lnSpc>
              <a:spcBef>
                <a:spcPts val="100"/>
              </a:spcBef>
            </a:pPr>
            <a:endParaRPr lang="en-US" sz="1400" b="1" dirty="0">
              <a:solidFill>
                <a:srgbClr val="0D6F7B"/>
              </a:solidFill>
              <a:latin typeface="Aleo"/>
              <a:cs typeface="Aleo"/>
            </a:endParaRPr>
          </a:p>
          <a:p>
            <a:pPr marL="12700" marR="408305">
              <a:lnSpc>
                <a:spcPct val="100000"/>
              </a:lnSpc>
              <a:spcBef>
                <a:spcPts val="100"/>
              </a:spcBef>
            </a:pPr>
            <a:r>
              <a:rPr lang="en-US" sz="1400" b="1" dirty="0">
                <a:solidFill>
                  <a:srgbClr val="0D6F7B"/>
                </a:solidFill>
                <a:latin typeface="Aleo"/>
                <a:cs typeface="Aleo"/>
              </a:rPr>
              <a:t>Steps to take:</a:t>
            </a:r>
          </a:p>
          <a:p>
            <a:pPr marL="12700" marR="408305">
              <a:lnSpc>
                <a:spcPct val="100000"/>
              </a:lnSpc>
              <a:spcBef>
                <a:spcPts val="100"/>
              </a:spcBef>
            </a:pPr>
            <a:endParaRPr lang="en-US" sz="400" dirty="0">
              <a:solidFill>
                <a:srgbClr val="0D6F7B"/>
              </a:solidFill>
              <a:latin typeface="Aleo"/>
              <a:cs typeface="Aleo"/>
            </a:endParaRPr>
          </a:p>
          <a:p>
            <a:pPr marL="184150" marR="408305" indent="-171450">
              <a:lnSpc>
                <a:spcPct val="100000"/>
              </a:lnSpc>
              <a:spcBef>
                <a:spcPts val="100"/>
              </a:spcBef>
              <a:buFont typeface="Arial" panose="020B0604020202020204" pitchFamily="34" charset="0"/>
              <a:buChar char="•"/>
            </a:pPr>
            <a:r>
              <a:rPr lang="en-US" sz="1400" dirty="0">
                <a:solidFill>
                  <a:srgbClr val="0D6F7B"/>
                </a:solidFill>
                <a:latin typeface="Aleo"/>
                <a:cs typeface="Aleo"/>
              </a:rPr>
              <a:t>Talk with an adult you trust</a:t>
            </a:r>
          </a:p>
          <a:p>
            <a:pPr marL="641350" marR="408305" lvl="1" indent="-171450">
              <a:spcBef>
                <a:spcPts val="100"/>
              </a:spcBef>
              <a:buFont typeface="Arial" panose="020B0604020202020204" pitchFamily="34" charset="0"/>
              <a:buChar char="•"/>
            </a:pPr>
            <a:r>
              <a:rPr lang="en-US" sz="1200" dirty="0">
                <a:solidFill>
                  <a:srgbClr val="0D6F7B"/>
                </a:solidFill>
                <a:latin typeface="Aleo"/>
                <a:cs typeface="Aleo"/>
              </a:rPr>
              <a:t>This can be someone at school, at home, or in your community.</a:t>
            </a:r>
          </a:p>
          <a:p>
            <a:pPr marL="641350" marR="408305" lvl="1" indent="-171450">
              <a:spcBef>
                <a:spcPts val="100"/>
              </a:spcBef>
              <a:buFont typeface="Arial" panose="020B0604020202020204" pitchFamily="34" charset="0"/>
              <a:buChar char="•"/>
            </a:pPr>
            <a:r>
              <a:rPr lang="en-US" sz="1200" dirty="0">
                <a:solidFill>
                  <a:srgbClr val="0D6F7B"/>
                </a:solidFill>
                <a:latin typeface="Aleo"/>
                <a:cs typeface="Aleo"/>
              </a:rPr>
              <a:t>Share what’s going on.</a:t>
            </a:r>
          </a:p>
          <a:p>
            <a:pPr marL="641350" marR="408305" lvl="1" indent="-171450">
              <a:spcBef>
                <a:spcPts val="100"/>
              </a:spcBef>
              <a:buFont typeface="Arial" panose="020B0604020202020204" pitchFamily="34" charset="0"/>
              <a:buChar char="•"/>
            </a:pPr>
            <a:r>
              <a:rPr lang="en-US" sz="1200" dirty="0">
                <a:solidFill>
                  <a:srgbClr val="0D6F7B"/>
                </a:solidFill>
                <a:latin typeface="Aleo"/>
                <a:cs typeface="Aleo"/>
              </a:rPr>
              <a:t>Ask for their advice and help.</a:t>
            </a:r>
          </a:p>
          <a:p>
            <a:pPr marL="469900" marR="408305" lvl="1">
              <a:spcBef>
                <a:spcPts val="100"/>
              </a:spcBef>
            </a:pPr>
            <a:endParaRPr lang="en-US" sz="1400" dirty="0">
              <a:solidFill>
                <a:srgbClr val="0D6F7B"/>
              </a:solidFill>
              <a:latin typeface="Aleo"/>
              <a:cs typeface="Aleo"/>
            </a:endParaRPr>
          </a:p>
          <a:p>
            <a:pPr marL="184150" marR="408305" indent="-171450">
              <a:lnSpc>
                <a:spcPct val="100000"/>
              </a:lnSpc>
              <a:spcBef>
                <a:spcPts val="100"/>
              </a:spcBef>
              <a:buFont typeface="Arial" panose="020B0604020202020204" pitchFamily="34" charset="0"/>
              <a:buChar char="•"/>
            </a:pPr>
            <a:r>
              <a:rPr lang="en-US" sz="1400" dirty="0">
                <a:solidFill>
                  <a:srgbClr val="0D6F7B"/>
                </a:solidFill>
                <a:latin typeface="Aleo"/>
                <a:cs typeface="Aleo"/>
              </a:rPr>
              <a:t>Set a goal to change the negative behavior</a:t>
            </a:r>
          </a:p>
          <a:p>
            <a:pPr marL="641350" marR="408305" lvl="1" indent="-171450">
              <a:spcBef>
                <a:spcPts val="100"/>
              </a:spcBef>
              <a:buFont typeface="Arial" panose="020B0604020202020204" pitchFamily="34" charset="0"/>
              <a:buChar char="•"/>
            </a:pPr>
            <a:r>
              <a:rPr lang="en-US" sz="1200" dirty="0">
                <a:solidFill>
                  <a:srgbClr val="0D6F7B"/>
                </a:solidFill>
                <a:latin typeface="Aleo"/>
                <a:cs typeface="Aleo"/>
              </a:rPr>
              <a:t>It’s helpful to plan and strategize responses that are appropriate for situations.</a:t>
            </a:r>
          </a:p>
          <a:p>
            <a:pPr marL="641350" marR="408305" lvl="1" indent="-171450">
              <a:spcBef>
                <a:spcPts val="100"/>
              </a:spcBef>
              <a:buFont typeface="Arial" panose="020B0604020202020204" pitchFamily="34" charset="0"/>
              <a:buChar char="•"/>
            </a:pPr>
            <a:r>
              <a:rPr lang="en-US" sz="1200" dirty="0">
                <a:solidFill>
                  <a:srgbClr val="0D6F7B"/>
                </a:solidFill>
                <a:latin typeface="Aleo"/>
                <a:cs typeface="Aleo"/>
              </a:rPr>
              <a:t>Find a mentor and role model to guide you through challenging situations.</a:t>
            </a:r>
          </a:p>
          <a:p>
            <a:pPr marL="469900" marR="408305" lvl="1">
              <a:spcBef>
                <a:spcPts val="100"/>
              </a:spcBef>
            </a:pPr>
            <a:endParaRPr lang="en-US" sz="1200" dirty="0">
              <a:solidFill>
                <a:srgbClr val="0D6F7B"/>
              </a:solidFill>
              <a:latin typeface="Aleo"/>
              <a:cs typeface="Aleo"/>
            </a:endParaRPr>
          </a:p>
          <a:p>
            <a:pPr marL="184150" marR="408305" indent="-171450">
              <a:lnSpc>
                <a:spcPct val="100000"/>
              </a:lnSpc>
              <a:spcBef>
                <a:spcPts val="100"/>
              </a:spcBef>
              <a:buFont typeface="Arial" panose="020B0604020202020204" pitchFamily="34" charset="0"/>
              <a:buChar char="•"/>
            </a:pPr>
            <a:r>
              <a:rPr lang="en-US" sz="1400" dirty="0">
                <a:solidFill>
                  <a:srgbClr val="0D6F7B"/>
                </a:solidFill>
                <a:latin typeface="Aleo"/>
                <a:cs typeface="Aleo"/>
              </a:rPr>
              <a:t>Be intentional with your actions</a:t>
            </a:r>
          </a:p>
          <a:p>
            <a:pPr marL="641350" marR="408305" lvl="1" indent="-171450">
              <a:spcBef>
                <a:spcPts val="100"/>
              </a:spcBef>
              <a:buFont typeface="Arial" panose="020B0604020202020204" pitchFamily="34" charset="0"/>
              <a:buChar char="•"/>
            </a:pPr>
            <a:r>
              <a:rPr lang="en-US" sz="1200" dirty="0">
                <a:solidFill>
                  <a:srgbClr val="0D6F7B"/>
                </a:solidFill>
                <a:latin typeface="Aleo"/>
                <a:cs typeface="Aleo"/>
              </a:rPr>
              <a:t>Think through how you want to respond to situations.</a:t>
            </a:r>
          </a:p>
          <a:p>
            <a:pPr marL="641350" marR="408305" lvl="1" indent="-171450">
              <a:spcBef>
                <a:spcPts val="100"/>
              </a:spcBef>
              <a:buFont typeface="Arial" panose="020B0604020202020204" pitchFamily="34" charset="0"/>
              <a:buChar char="•"/>
            </a:pPr>
            <a:r>
              <a:rPr lang="en-US" sz="1200" dirty="0">
                <a:solidFill>
                  <a:srgbClr val="0D6F7B"/>
                </a:solidFill>
                <a:latin typeface="Aleo"/>
                <a:cs typeface="Aleo"/>
              </a:rPr>
              <a:t>Frame your responses to be kinder, and more inclusive and accepting. </a:t>
            </a:r>
          </a:p>
          <a:p>
            <a:pPr marL="184150" marR="408305" indent="-171450">
              <a:lnSpc>
                <a:spcPct val="100000"/>
              </a:lnSpc>
              <a:spcBef>
                <a:spcPts val="100"/>
              </a:spcBef>
              <a:buFont typeface="Arial" panose="020B0604020202020204" pitchFamily="34" charset="0"/>
              <a:buChar char="•"/>
            </a:pPr>
            <a:endParaRPr sz="1200" dirty="0">
              <a:latin typeface="Aleo"/>
              <a:cs typeface="Aleo"/>
            </a:endParaRPr>
          </a:p>
        </p:txBody>
      </p:sp>
      <p:sp>
        <p:nvSpPr>
          <p:cNvPr id="6" name="object 6"/>
          <p:cNvSpPr txBox="1">
            <a:spLocks noGrp="1"/>
          </p:cNvSpPr>
          <p:nvPr>
            <p:ph type="title"/>
          </p:nvPr>
        </p:nvSpPr>
        <p:spPr>
          <a:xfrm>
            <a:off x="1022485" y="466705"/>
            <a:ext cx="4928235" cy="574040"/>
          </a:xfrm>
          <a:prstGeom prst="rect">
            <a:avLst/>
          </a:prstGeom>
        </p:spPr>
        <p:txBody>
          <a:bodyPr vert="horz" wrap="square" lIns="0" tIns="12700" rIns="0" bIns="0" rtlCol="0">
            <a:spAutoFit/>
          </a:bodyPr>
          <a:lstStyle/>
          <a:p>
            <a:pPr marL="12700">
              <a:lnSpc>
                <a:spcPct val="100000"/>
              </a:lnSpc>
              <a:spcBef>
                <a:spcPts val="100"/>
              </a:spcBef>
            </a:pPr>
            <a:r>
              <a:rPr dirty="0"/>
              <a:t>What If I Am</a:t>
            </a:r>
            <a:r>
              <a:rPr spc="-90" dirty="0"/>
              <a:t> </a:t>
            </a:r>
            <a:r>
              <a:rPr dirty="0"/>
              <a:t>Bullying?</a:t>
            </a:r>
          </a:p>
        </p:txBody>
      </p:sp>
      <p:sp>
        <p:nvSpPr>
          <p:cNvPr id="7" name="object 7"/>
          <p:cNvSpPr/>
          <p:nvPr/>
        </p:nvSpPr>
        <p:spPr>
          <a:xfrm>
            <a:off x="157907" y="221173"/>
            <a:ext cx="754380" cy="754380"/>
          </a:xfrm>
          <a:custGeom>
            <a:avLst/>
            <a:gdLst/>
            <a:ahLst/>
            <a:cxnLst/>
            <a:rect l="l" t="t" r="r" b="b"/>
            <a:pathLst>
              <a:path w="754380" h="754380">
                <a:moveTo>
                  <a:pt x="376897" y="0"/>
                </a:moveTo>
                <a:lnTo>
                  <a:pt x="329621" y="2936"/>
                </a:lnTo>
                <a:lnTo>
                  <a:pt x="284096" y="11510"/>
                </a:lnTo>
                <a:lnTo>
                  <a:pt x="240677" y="25369"/>
                </a:lnTo>
                <a:lnTo>
                  <a:pt x="199717" y="44159"/>
                </a:lnTo>
                <a:lnTo>
                  <a:pt x="161568" y="67528"/>
                </a:lnTo>
                <a:lnTo>
                  <a:pt x="126585" y="95121"/>
                </a:lnTo>
                <a:lnTo>
                  <a:pt x="95121" y="126585"/>
                </a:lnTo>
                <a:lnTo>
                  <a:pt x="67528" y="161568"/>
                </a:lnTo>
                <a:lnTo>
                  <a:pt x="44159" y="199717"/>
                </a:lnTo>
                <a:lnTo>
                  <a:pt x="25369" y="240677"/>
                </a:lnTo>
                <a:lnTo>
                  <a:pt x="11510" y="284096"/>
                </a:lnTo>
                <a:lnTo>
                  <a:pt x="2936" y="329621"/>
                </a:lnTo>
                <a:lnTo>
                  <a:pt x="0" y="376897"/>
                </a:lnTo>
                <a:lnTo>
                  <a:pt x="2936" y="424174"/>
                </a:lnTo>
                <a:lnTo>
                  <a:pt x="11510" y="469699"/>
                </a:lnTo>
                <a:lnTo>
                  <a:pt x="25369" y="513118"/>
                </a:lnTo>
                <a:lnTo>
                  <a:pt x="44159" y="554078"/>
                </a:lnTo>
                <a:lnTo>
                  <a:pt x="67528" y="592226"/>
                </a:lnTo>
                <a:lnTo>
                  <a:pt x="95121" y="627210"/>
                </a:lnTo>
                <a:lnTo>
                  <a:pt x="126585" y="658674"/>
                </a:lnTo>
                <a:lnTo>
                  <a:pt x="161568" y="686267"/>
                </a:lnTo>
                <a:lnTo>
                  <a:pt x="199717" y="709635"/>
                </a:lnTo>
                <a:lnTo>
                  <a:pt x="240677" y="728426"/>
                </a:lnTo>
                <a:lnTo>
                  <a:pt x="284096" y="742284"/>
                </a:lnTo>
                <a:lnTo>
                  <a:pt x="329621" y="750859"/>
                </a:lnTo>
                <a:lnTo>
                  <a:pt x="376897" y="753795"/>
                </a:lnTo>
                <a:lnTo>
                  <a:pt x="424174" y="750859"/>
                </a:lnTo>
                <a:lnTo>
                  <a:pt x="469699" y="742284"/>
                </a:lnTo>
                <a:lnTo>
                  <a:pt x="513118" y="728426"/>
                </a:lnTo>
                <a:lnTo>
                  <a:pt x="554078" y="709635"/>
                </a:lnTo>
                <a:lnTo>
                  <a:pt x="592226" y="686267"/>
                </a:lnTo>
                <a:lnTo>
                  <a:pt x="627210" y="658674"/>
                </a:lnTo>
                <a:lnTo>
                  <a:pt x="658674" y="627210"/>
                </a:lnTo>
                <a:lnTo>
                  <a:pt x="686267" y="592226"/>
                </a:lnTo>
                <a:lnTo>
                  <a:pt x="709635" y="554078"/>
                </a:lnTo>
                <a:lnTo>
                  <a:pt x="728426" y="513118"/>
                </a:lnTo>
                <a:lnTo>
                  <a:pt x="742284" y="469699"/>
                </a:lnTo>
                <a:lnTo>
                  <a:pt x="750859" y="424174"/>
                </a:lnTo>
                <a:lnTo>
                  <a:pt x="753795" y="376897"/>
                </a:lnTo>
                <a:lnTo>
                  <a:pt x="750859" y="329621"/>
                </a:lnTo>
                <a:lnTo>
                  <a:pt x="742284" y="284096"/>
                </a:lnTo>
                <a:lnTo>
                  <a:pt x="728426" y="240677"/>
                </a:lnTo>
                <a:lnTo>
                  <a:pt x="709635" y="199717"/>
                </a:lnTo>
                <a:lnTo>
                  <a:pt x="686267" y="161568"/>
                </a:lnTo>
                <a:lnTo>
                  <a:pt x="658674" y="126585"/>
                </a:lnTo>
                <a:lnTo>
                  <a:pt x="627210" y="95121"/>
                </a:lnTo>
                <a:lnTo>
                  <a:pt x="592226" y="67528"/>
                </a:lnTo>
                <a:lnTo>
                  <a:pt x="554078" y="44159"/>
                </a:lnTo>
                <a:lnTo>
                  <a:pt x="513118" y="25369"/>
                </a:lnTo>
                <a:lnTo>
                  <a:pt x="469699" y="11510"/>
                </a:lnTo>
                <a:lnTo>
                  <a:pt x="424174" y="2936"/>
                </a:lnTo>
                <a:lnTo>
                  <a:pt x="376897" y="0"/>
                </a:lnTo>
                <a:close/>
              </a:path>
            </a:pathLst>
          </a:custGeom>
          <a:solidFill>
            <a:srgbClr val="5CCAE8"/>
          </a:solidFill>
        </p:spPr>
        <p:txBody>
          <a:bodyPr wrap="square" lIns="0" tIns="0" rIns="0" bIns="0" rtlCol="0"/>
          <a:lstStyle/>
          <a:p>
            <a:endParaRPr/>
          </a:p>
        </p:txBody>
      </p:sp>
      <p:sp>
        <p:nvSpPr>
          <p:cNvPr id="8" name="object 8"/>
          <p:cNvSpPr/>
          <p:nvPr/>
        </p:nvSpPr>
        <p:spPr>
          <a:xfrm>
            <a:off x="386844" y="480016"/>
            <a:ext cx="296545" cy="236220"/>
          </a:xfrm>
          <a:custGeom>
            <a:avLst/>
            <a:gdLst/>
            <a:ahLst/>
            <a:cxnLst/>
            <a:rect l="l" t="t" r="r" b="b"/>
            <a:pathLst>
              <a:path w="296545" h="236220">
                <a:moveTo>
                  <a:pt x="258826" y="0"/>
                </a:moveTo>
                <a:lnTo>
                  <a:pt x="218859" y="34042"/>
                </a:lnTo>
                <a:lnTo>
                  <a:pt x="187350" y="71475"/>
                </a:lnTo>
                <a:lnTo>
                  <a:pt x="166908" y="111101"/>
                </a:lnTo>
                <a:lnTo>
                  <a:pt x="160096" y="151688"/>
                </a:lnTo>
                <a:lnTo>
                  <a:pt x="160710" y="163771"/>
                </a:lnTo>
                <a:lnTo>
                  <a:pt x="175339" y="204470"/>
                </a:lnTo>
                <a:lnTo>
                  <a:pt x="206242" y="230013"/>
                </a:lnTo>
                <a:lnTo>
                  <a:pt x="233984" y="236105"/>
                </a:lnTo>
                <a:lnTo>
                  <a:pt x="246405" y="235005"/>
                </a:lnTo>
                <a:lnTo>
                  <a:pt x="285771" y="209152"/>
                </a:lnTo>
                <a:lnTo>
                  <a:pt x="295935" y="174980"/>
                </a:lnTo>
                <a:lnTo>
                  <a:pt x="295047" y="164386"/>
                </a:lnTo>
                <a:lnTo>
                  <a:pt x="274354" y="130670"/>
                </a:lnTo>
                <a:lnTo>
                  <a:pt x="223659" y="130670"/>
                </a:lnTo>
                <a:lnTo>
                  <a:pt x="227331" y="120252"/>
                </a:lnTo>
                <a:lnTo>
                  <a:pt x="249322" y="84951"/>
                </a:lnTo>
                <a:lnTo>
                  <a:pt x="295605" y="40106"/>
                </a:lnTo>
                <a:lnTo>
                  <a:pt x="258826" y="0"/>
                </a:lnTo>
                <a:close/>
              </a:path>
              <a:path w="296545" h="236220">
                <a:moveTo>
                  <a:pt x="248831" y="121932"/>
                </a:moveTo>
                <a:lnTo>
                  <a:pt x="244525" y="121932"/>
                </a:lnTo>
                <a:lnTo>
                  <a:pt x="240271" y="122643"/>
                </a:lnTo>
                <a:lnTo>
                  <a:pt x="231889" y="125450"/>
                </a:lnTo>
                <a:lnTo>
                  <a:pt x="227736" y="127647"/>
                </a:lnTo>
                <a:lnTo>
                  <a:pt x="223659" y="130670"/>
                </a:lnTo>
                <a:lnTo>
                  <a:pt x="274354" y="130670"/>
                </a:lnTo>
                <a:lnTo>
                  <a:pt x="266407" y="125817"/>
                </a:lnTo>
                <a:lnTo>
                  <a:pt x="257898" y="122904"/>
                </a:lnTo>
                <a:lnTo>
                  <a:pt x="248831" y="121932"/>
                </a:lnTo>
                <a:close/>
              </a:path>
              <a:path w="296545" h="236220">
                <a:moveTo>
                  <a:pt x="98958" y="0"/>
                </a:moveTo>
                <a:lnTo>
                  <a:pt x="58896" y="34042"/>
                </a:lnTo>
                <a:lnTo>
                  <a:pt x="27330" y="71475"/>
                </a:lnTo>
                <a:lnTo>
                  <a:pt x="6831" y="111101"/>
                </a:lnTo>
                <a:lnTo>
                  <a:pt x="0" y="151688"/>
                </a:lnTo>
                <a:lnTo>
                  <a:pt x="614" y="163771"/>
                </a:lnTo>
                <a:lnTo>
                  <a:pt x="15272" y="204470"/>
                </a:lnTo>
                <a:lnTo>
                  <a:pt x="46252" y="230013"/>
                </a:lnTo>
                <a:lnTo>
                  <a:pt x="74066" y="236105"/>
                </a:lnTo>
                <a:lnTo>
                  <a:pt x="86506" y="235005"/>
                </a:lnTo>
                <a:lnTo>
                  <a:pt x="125737" y="209152"/>
                </a:lnTo>
                <a:lnTo>
                  <a:pt x="135826" y="174980"/>
                </a:lnTo>
                <a:lnTo>
                  <a:pt x="134947" y="164386"/>
                </a:lnTo>
                <a:lnTo>
                  <a:pt x="114434" y="130670"/>
                </a:lnTo>
                <a:lnTo>
                  <a:pt x="63715" y="130670"/>
                </a:lnTo>
                <a:lnTo>
                  <a:pt x="67380" y="120252"/>
                </a:lnTo>
                <a:lnTo>
                  <a:pt x="89233" y="84951"/>
                </a:lnTo>
                <a:lnTo>
                  <a:pt x="116317" y="58025"/>
                </a:lnTo>
                <a:lnTo>
                  <a:pt x="135826" y="40106"/>
                </a:lnTo>
                <a:lnTo>
                  <a:pt x="98958" y="0"/>
                </a:lnTo>
                <a:close/>
              </a:path>
              <a:path w="296545" h="236220">
                <a:moveTo>
                  <a:pt x="88938" y="121932"/>
                </a:moveTo>
                <a:lnTo>
                  <a:pt x="84620" y="121932"/>
                </a:lnTo>
                <a:lnTo>
                  <a:pt x="80365" y="122643"/>
                </a:lnTo>
                <a:lnTo>
                  <a:pt x="71958" y="125450"/>
                </a:lnTo>
                <a:lnTo>
                  <a:pt x="67805" y="127647"/>
                </a:lnTo>
                <a:lnTo>
                  <a:pt x="63715" y="130670"/>
                </a:lnTo>
                <a:lnTo>
                  <a:pt x="114434" y="130670"/>
                </a:lnTo>
                <a:lnTo>
                  <a:pt x="106519" y="125817"/>
                </a:lnTo>
                <a:lnTo>
                  <a:pt x="98019" y="122904"/>
                </a:lnTo>
                <a:lnTo>
                  <a:pt x="88938" y="121932"/>
                </a:lnTo>
                <a:close/>
              </a:path>
            </a:pathLst>
          </a:custGeom>
          <a:solidFill>
            <a:srgbClr val="FFFFFF"/>
          </a:solidFill>
        </p:spPr>
        <p:txBody>
          <a:bodyPr wrap="square" lIns="0" tIns="0" rIns="0" bIns="0" rtlCol="0"/>
          <a:lstStyle/>
          <a:p>
            <a:endParaRPr/>
          </a:p>
        </p:txBody>
      </p:sp>
      <p:sp>
        <p:nvSpPr>
          <p:cNvPr id="9" name="object 9"/>
          <p:cNvSpPr/>
          <p:nvPr/>
        </p:nvSpPr>
        <p:spPr>
          <a:xfrm>
            <a:off x="6921500" y="1905000"/>
            <a:ext cx="2776550" cy="386622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89333" y="6905233"/>
            <a:ext cx="1436229" cy="56265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9401447" y="7171302"/>
            <a:ext cx="297180" cy="297180"/>
          </a:xfrm>
          <a:custGeom>
            <a:avLst/>
            <a:gdLst/>
            <a:ahLst/>
            <a:cxnLst/>
            <a:rect l="l" t="t" r="r" b="b"/>
            <a:pathLst>
              <a:path w="297179" h="297179">
                <a:moveTo>
                  <a:pt x="148297" y="0"/>
                </a:moveTo>
                <a:lnTo>
                  <a:pt x="101424" y="7560"/>
                </a:lnTo>
                <a:lnTo>
                  <a:pt x="60715" y="28612"/>
                </a:lnTo>
                <a:lnTo>
                  <a:pt x="28612" y="60715"/>
                </a:lnTo>
                <a:lnTo>
                  <a:pt x="7560" y="101424"/>
                </a:lnTo>
                <a:lnTo>
                  <a:pt x="0" y="148297"/>
                </a:lnTo>
                <a:lnTo>
                  <a:pt x="7560" y="195171"/>
                </a:lnTo>
                <a:lnTo>
                  <a:pt x="28612" y="235880"/>
                </a:lnTo>
                <a:lnTo>
                  <a:pt x="60715" y="267982"/>
                </a:lnTo>
                <a:lnTo>
                  <a:pt x="101424" y="289035"/>
                </a:lnTo>
                <a:lnTo>
                  <a:pt x="148297" y="296595"/>
                </a:lnTo>
                <a:lnTo>
                  <a:pt x="195171" y="289035"/>
                </a:lnTo>
                <a:lnTo>
                  <a:pt x="235880" y="267982"/>
                </a:lnTo>
                <a:lnTo>
                  <a:pt x="267982" y="235880"/>
                </a:lnTo>
                <a:lnTo>
                  <a:pt x="289035" y="195171"/>
                </a:lnTo>
                <a:lnTo>
                  <a:pt x="296595" y="148297"/>
                </a:lnTo>
                <a:lnTo>
                  <a:pt x="289035" y="101424"/>
                </a:lnTo>
                <a:lnTo>
                  <a:pt x="267982" y="60715"/>
                </a:lnTo>
                <a:lnTo>
                  <a:pt x="235880" y="28612"/>
                </a:lnTo>
                <a:lnTo>
                  <a:pt x="195171" y="7560"/>
                </a:lnTo>
                <a:lnTo>
                  <a:pt x="148297" y="0"/>
                </a:lnTo>
                <a:close/>
              </a:path>
            </a:pathLst>
          </a:custGeom>
          <a:solidFill>
            <a:srgbClr val="FFFFFF"/>
          </a:solidFill>
        </p:spPr>
        <p:txBody>
          <a:bodyPr wrap="square" lIns="0" tIns="0" rIns="0" bIns="0" rtlCol="0"/>
          <a:lstStyle/>
          <a:p>
            <a:endParaRPr/>
          </a:p>
        </p:txBody>
      </p:sp>
      <p:sp>
        <p:nvSpPr>
          <p:cNvPr id="12" name="object 12"/>
          <p:cNvSpPr txBox="1">
            <a:spLocks noGrp="1"/>
          </p:cNvSpPr>
          <p:nvPr>
            <p:ph type="ftr" sz="quarter" idx="5"/>
          </p:nvPr>
        </p:nvSpPr>
        <p:spPr>
          <a:prstGeom prst="rect">
            <a:avLst/>
          </a:prstGeom>
        </p:spPr>
        <p:txBody>
          <a:bodyPr vert="horz" wrap="square" lIns="0" tIns="2540" rIns="0" bIns="0" rtlCol="0">
            <a:spAutoFit/>
          </a:bodyPr>
          <a:lstStyle/>
          <a:p>
            <a:pPr marL="625475" marR="5080" indent="-613410">
              <a:lnSpc>
                <a:spcPct val="100000"/>
              </a:lnSpc>
              <a:spcBef>
                <a:spcPts val="20"/>
              </a:spcBef>
            </a:pPr>
            <a:r>
              <a:rPr dirty="0"/>
              <a:t>© 20</a:t>
            </a:r>
            <a:r>
              <a:rPr lang="en-US" dirty="0"/>
              <a:t>23</a:t>
            </a:r>
            <a:r>
              <a:rPr dirty="0"/>
              <a:t> PACER Center, Inc. All rights reserved. | 8161 Normandale Blvd | Minneapolis, MN 55437  952.838.9000 |  PACERTeensAgainstBullying.org  |</a:t>
            </a:r>
            <a:r>
              <a:rPr spc="-10" dirty="0"/>
              <a:t> </a:t>
            </a:r>
            <a:r>
              <a:rPr spc="0" dirty="0">
                <a:hlinkClick r:id="rId5"/>
              </a:rPr>
              <a:t>bullying411@PACER.org</a:t>
            </a:r>
          </a:p>
        </p:txBody>
      </p:sp>
      <p:sp>
        <p:nvSpPr>
          <p:cNvPr id="13" name="object 13"/>
          <p:cNvSpPr txBox="1">
            <a:spLocks noGrp="1"/>
          </p:cNvSpPr>
          <p:nvPr>
            <p:ph type="sldNum" sz="quarter" idx="7"/>
          </p:nvPr>
        </p:nvSpPr>
        <p:spPr>
          <a:prstGeom prst="rect">
            <a:avLst/>
          </a:prstGeom>
        </p:spPr>
        <p:txBody>
          <a:bodyPr vert="horz" wrap="square" lIns="0" tIns="3175" rIns="0" bIns="0" rtlCol="0">
            <a:spAutoFit/>
          </a:bodyPr>
          <a:lstStyle/>
          <a:p>
            <a:pPr marL="25400">
              <a:lnSpc>
                <a:spcPct val="100000"/>
              </a:lnSpc>
              <a:spcBef>
                <a:spcPts val="25"/>
              </a:spcBef>
            </a:pPr>
            <a:fld id="{81D60167-4931-47E6-BA6A-407CBD079E47}" type="slidenum">
              <a:rPr spc="0" dirty="0"/>
              <a:t>9</a:t>
            </a:fld>
            <a:endParaRPr spc="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9C9136CBAD364ABC511F0A672FA055" ma:contentTypeVersion="13" ma:contentTypeDescription="Create a new document." ma:contentTypeScope="" ma:versionID="ee2db7103ed43ddbfcc5d1bcfca93d59">
  <xsd:schema xmlns:xsd="http://www.w3.org/2001/XMLSchema" xmlns:xs="http://www.w3.org/2001/XMLSchema" xmlns:p="http://schemas.microsoft.com/office/2006/metadata/properties" xmlns:ns3="86e8ee0d-6404-4345-979f-aeabc6f9f114" xmlns:ns4="462d45a1-fbfc-4aa8-99e9-77748bb7b717" targetNamespace="http://schemas.microsoft.com/office/2006/metadata/properties" ma:root="true" ma:fieldsID="c7ae87fafb83a6ad77949fef359e355e" ns3:_="" ns4:_="">
    <xsd:import namespace="86e8ee0d-6404-4345-979f-aeabc6f9f114"/>
    <xsd:import namespace="462d45a1-fbfc-4aa8-99e9-77748bb7b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8ee0d-6404-4345-979f-aeabc6f9f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2d45a1-fbfc-4aa8-99e9-77748bb7b71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036A20-7285-4AD0-AA4B-BAE5A2B2E0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e8ee0d-6404-4345-979f-aeabc6f9f114"/>
    <ds:schemaRef ds:uri="462d45a1-fbfc-4aa8-99e9-77748bb7b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F29B30-447C-4414-95C4-F171E6084782}">
  <ds:schemaRefs>
    <ds:schemaRef ds:uri="http://schemas.microsoft.com/office/2006/metadata/properties"/>
    <ds:schemaRef ds:uri="http://schemas.microsoft.com/office/2006/documentManagement/types"/>
    <ds:schemaRef ds:uri="462d45a1-fbfc-4aa8-99e9-77748bb7b717"/>
    <ds:schemaRef ds:uri="http://purl.org/dc/terms/"/>
    <ds:schemaRef ds:uri="86e8ee0d-6404-4345-979f-aeabc6f9f114"/>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225538D7-F733-40DE-B41B-0A6194669F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114</TotalTime>
  <Words>5965</Words>
  <Application>Microsoft Office PowerPoint</Application>
  <PresentationFormat>Custom</PresentationFormat>
  <Paragraphs>422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Aleo</vt:lpstr>
      <vt:lpstr>Aleo-BoldItalic</vt:lpstr>
      <vt:lpstr>Arial</vt:lpstr>
      <vt:lpstr>Calibri</vt:lpstr>
      <vt:lpstr>Times New Roman</vt:lpstr>
      <vt:lpstr>Office Theme</vt:lpstr>
      <vt:lpstr>Bullying 101: Guide for Middle and High School Students</vt:lpstr>
      <vt:lpstr>What Is Bullying?</vt:lpstr>
      <vt:lpstr>How Is Someone Bullied?</vt:lpstr>
      <vt:lpstr>Who Is Involved?</vt:lpstr>
      <vt:lpstr>Who Is Involved?</vt:lpstr>
      <vt:lpstr>Why Does It Matter?</vt:lpstr>
      <vt:lpstr>What If I’m Being Bullied?</vt:lpstr>
      <vt:lpstr>What If I’m Being Bullied?</vt:lpstr>
      <vt:lpstr>What If I Am Bullying?</vt:lpstr>
      <vt:lpstr>What If I Witness Bullying?</vt:lpstr>
      <vt:lpstr>What If I Witness Bullying?</vt:lpstr>
      <vt:lpstr>What If I Witness Bullying?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 Bullying 101-2</dc:title>
  <dc:creator>Bailey Huston</dc:creator>
  <cp:lastModifiedBy>Julie Hertzog</cp:lastModifiedBy>
  <cp:revision>17</cp:revision>
  <dcterms:created xsi:type="dcterms:W3CDTF">2017-07-05T09:46:22Z</dcterms:created>
  <dcterms:modified xsi:type="dcterms:W3CDTF">2023-02-22T20:43:35Z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2015-07-21T00:00:00Z</vt:filetime>
  </property>
  <property fmtid="{D5CDD505-2E9C-101B-9397-08002B2CF9AE}" pid="3" name="Creator">
    <vt:lpwstr>Adobe Illustrator CC 2015 (Macintosh)</vt:lpwstr>
  </property>
  <property fmtid="{D5CDD505-2E9C-101B-9397-08002B2CF9AE}" pid="4" name="LastSaved">
    <vt:filetime>2017-07-05T00:00:00Z</vt:filetime>
  </property>
  <property fmtid="{D5CDD505-2E9C-101B-9397-08002B2CF9AE}" pid="5" name="ContentTypeId">
    <vt:lpwstr>0x010100559C9136CBAD364ABC511F0A672FA055</vt:lpwstr>
  </property>
</Properties>
</file>