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329" r:id="rId2"/>
    <p:sldId id="330" r:id="rId3"/>
    <p:sldId id="331" r:id="rId4"/>
    <p:sldId id="332" r:id="rId5"/>
    <p:sldId id="333" r:id="rId6"/>
    <p:sldId id="334" r:id="rId7"/>
    <p:sldId id="335" r:id="rId8"/>
    <p:sldId id="336" r:id="rId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C32"/>
    <a:srgbClr val="EC6849"/>
    <a:srgbClr val="ED48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76815" autoAdjust="0"/>
  </p:normalViewPr>
  <p:slideViewPr>
    <p:cSldViewPr snapToGrid="0">
      <p:cViewPr varScale="1">
        <p:scale>
          <a:sx n="84" d="100"/>
          <a:sy n="84" d="100"/>
        </p:scale>
        <p:origin x="1596" y="84"/>
      </p:cViewPr>
      <p:guideLst>
        <p:guide orient="horz" pos="2160"/>
        <p:guide pos="2880"/>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Hertzog" userId="4f29e79a-f90a-439d-8c16-f72c24cc5093" providerId="ADAL" clId="{42AC7583-D260-4E55-9231-1A40A334D0BB}"/>
    <pc:docChg chg="modSld">
      <pc:chgData name="Julie Hertzog" userId="4f29e79a-f90a-439d-8c16-f72c24cc5093" providerId="ADAL" clId="{42AC7583-D260-4E55-9231-1A40A334D0BB}" dt="2023-11-29T20:21:52.823" v="0"/>
      <pc:docMkLst>
        <pc:docMk/>
      </pc:docMkLst>
      <pc:sldChg chg="modNotes">
        <pc:chgData name="Julie Hertzog" userId="4f29e79a-f90a-439d-8c16-f72c24cc5093" providerId="ADAL" clId="{42AC7583-D260-4E55-9231-1A40A334D0BB}" dt="2023-11-29T20:21:52.823" v="0"/>
        <pc:sldMkLst>
          <pc:docMk/>
          <pc:sldMk cId="0" sldId="3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F5456B0-60C5-425C-BF6E-EEB453217067}" type="datetimeFigureOut">
              <a:rPr lang="en-US" altLang="en-US"/>
              <a:pPr>
                <a:defRPr/>
              </a:pPr>
              <a:t>11/29/2023</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E660D29-8A1A-41B9-A594-33A1580B3F42}" type="slidenum">
              <a:rPr lang="en-US" altLang="en-US"/>
              <a:pPr>
                <a:defRPr/>
              </a:pPr>
              <a:t>‹#›</a:t>
            </a:fld>
            <a:endParaRPr lang="en-US" altLang="en-US"/>
          </a:p>
        </p:txBody>
      </p:sp>
    </p:spTree>
    <p:extLst>
      <p:ext uri="{BB962C8B-B14F-4D97-AF65-F5344CB8AC3E}">
        <p14:creationId xmlns:p14="http://schemas.microsoft.com/office/powerpoint/2010/main" val="2792059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884613" y="857329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r>
              <a:rPr lang="en-US" altLang="en-US" dirty="0"/>
              <a:t>Page - </a:t>
            </a:r>
            <a:fld id="{30FFBBF3-DFCC-4469-8C20-A5C4F52E6744}" type="slidenum">
              <a:rPr lang="en-US" altLang="en-US" smtClean="0"/>
              <a:pPr>
                <a:defRPr/>
              </a:pPr>
              <a:t>‹#›</a:t>
            </a:fld>
            <a:r>
              <a:rPr lang="en-US" altLang="en-US" dirty="0"/>
              <a:t> - </a:t>
            </a:r>
          </a:p>
        </p:txBody>
      </p:sp>
      <p:sp>
        <p:nvSpPr>
          <p:cNvPr id="8" name="TextBox 10"/>
          <p:cNvSpPr txBox="1">
            <a:spLocks noChangeArrowheads="1"/>
          </p:cNvSpPr>
          <p:nvPr/>
        </p:nvSpPr>
        <p:spPr bwMode="auto">
          <a:xfrm>
            <a:off x="284163" y="1223963"/>
            <a:ext cx="6437312" cy="7031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a:p>
        </p:txBody>
      </p:sp>
      <p:sp>
        <p:nvSpPr>
          <p:cNvPr id="4" name="Slide Image Placeholder 3"/>
          <p:cNvSpPr>
            <a:spLocks noGrp="1" noRot="1" noChangeAspect="1"/>
          </p:cNvSpPr>
          <p:nvPr>
            <p:ph type="sldImg" idx="2"/>
          </p:nvPr>
        </p:nvSpPr>
        <p:spPr>
          <a:xfrm>
            <a:off x="3638550" y="680879"/>
            <a:ext cx="3002280" cy="2251710"/>
          </a:xfrm>
          <a:prstGeom prst="rect">
            <a:avLst/>
          </a:prstGeom>
          <a:noFill/>
          <a:ln w="12700">
            <a:solidFill>
              <a:prstClr val="black"/>
            </a:solidFill>
          </a:ln>
        </p:spPr>
        <p:txBody>
          <a:bodyPr vert="horz" lIns="91440" tIns="45720" rIns="91440" bIns="45720" rtlCol="0" anchor="ctr"/>
          <a:lstStyle/>
          <a:p>
            <a:pPr lvl="0"/>
            <a:endParaRPr lang="en-US" noProof="0"/>
          </a:p>
        </p:txBody>
      </p:sp>
      <p:cxnSp>
        <p:nvCxnSpPr>
          <p:cNvPr id="9" name="Straight Connector 8"/>
          <p:cNvCxnSpPr/>
          <p:nvPr/>
        </p:nvCxnSpPr>
        <p:spPr>
          <a:xfrm>
            <a:off x="0" y="839788"/>
            <a:ext cx="6856413" cy="12700"/>
          </a:xfrm>
          <a:prstGeom prst="line">
            <a:avLst/>
          </a:prstGeom>
        </p:spPr>
        <p:style>
          <a:lnRef idx="1">
            <a:schemeClr val="dk1"/>
          </a:lnRef>
          <a:fillRef idx="0">
            <a:schemeClr val="dk1"/>
          </a:fillRef>
          <a:effectRef idx="0">
            <a:schemeClr val="dk1"/>
          </a:effectRef>
          <a:fontRef idx="minor">
            <a:schemeClr val="tx1"/>
          </a:fontRef>
        </p:style>
      </p:cxnSp>
      <p:sp>
        <p:nvSpPr>
          <p:cNvPr id="10" name="TextBox 4"/>
          <p:cNvSpPr txBox="1">
            <a:spLocks noChangeArrowheads="1"/>
          </p:cNvSpPr>
          <p:nvPr/>
        </p:nvSpPr>
        <p:spPr bwMode="auto">
          <a:xfrm>
            <a:off x="182563" y="8648700"/>
            <a:ext cx="4206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sz="1400" dirty="0"/>
              <a:t>© 2024, PACER Center</a:t>
            </a:r>
          </a:p>
        </p:txBody>
      </p:sp>
      <p:sp>
        <p:nvSpPr>
          <p:cNvPr id="11" name="TextBox 10"/>
          <p:cNvSpPr txBox="1"/>
          <p:nvPr/>
        </p:nvSpPr>
        <p:spPr>
          <a:xfrm>
            <a:off x="284163" y="251460"/>
            <a:ext cx="2973387" cy="523220"/>
          </a:xfrm>
          <a:prstGeom prst="rect">
            <a:avLst/>
          </a:prstGeom>
          <a:noFill/>
        </p:spPr>
        <p:txBody>
          <a:bodyPr wrap="square" rtlCol="0">
            <a:spAutoFit/>
          </a:bodyPr>
          <a:lstStyle/>
          <a:p>
            <a:r>
              <a:rPr lang="en-US" sz="1400" b="1" dirty="0"/>
              <a:t>Unity</a:t>
            </a:r>
            <a:r>
              <a:rPr lang="en-US" sz="1400" b="1" baseline="0" dirty="0"/>
              <a:t> and Bullying Prevention</a:t>
            </a:r>
          </a:p>
          <a:p>
            <a:r>
              <a:rPr lang="en-US" sz="1400" i="1" baseline="0" dirty="0"/>
              <a:t>What’s The Connection?</a:t>
            </a:r>
            <a:endParaRPr lang="en-US" sz="1400" i="1" dirty="0"/>
          </a:p>
        </p:txBody>
      </p:sp>
    </p:spTree>
    <p:extLst>
      <p:ext uri="{BB962C8B-B14F-4D97-AF65-F5344CB8AC3E}">
        <p14:creationId xmlns:p14="http://schemas.microsoft.com/office/powerpoint/2010/main" val="1949064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bullying411@PACER.or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pacerkidsagainstbullying.org/" TargetMode="External"/><Relationship Id="rId5" Type="http://schemas.openxmlformats.org/officeDocument/2006/relationships/hyperlink" Target="http://www.pacerteensagainstbullying.org/" TargetMode="External"/><Relationship Id="rId4" Type="http://schemas.openxmlformats.org/officeDocument/2006/relationships/hyperlink" Target="http://www.pacer.org/bully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3884613" y="485775"/>
            <a:ext cx="2663825" cy="1997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xfrm>
            <a:off x="445770" y="1611630"/>
            <a:ext cx="5486400" cy="5829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Slide title</a:t>
            </a:r>
            <a:r>
              <a:rPr lang="en-US" altLang="en-US" dirty="0"/>
              <a:t>:  Cover Slide</a:t>
            </a:r>
          </a:p>
          <a:p>
            <a:pPr eaLnBrk="1" hangingPunct="1"/>
            <a:endParaRPr lang="en-US" altLang="en-US" b="1" dirty="0"/>
          </a:p>
          <a:p>
            <a:pPr eaLnBrk="1" hangingPunct="1"/>
            <a:r>
              <a:rPr lang="en-US" altLang="en-US" b="1" dirty="0"/>
              <a:t>Objective: </a:t>
            </a:r>
            <a:r>
              <a:rPr lang="en-US" altLang="en-US" dirty="0"/>
              <a:t>Slide to show onscreen pre-presentation</a:t>
            </a:r>
          </a:p>
          <a:p>
            <a:endParaRPr lang="en-US" altLang="en-US" dirty="0"/>
          </a:p>
          <a:p>
            <a:r>
              <a:rPr lang="en-US" altLang="en-US" b="1" dirty="0"/>
              <a:t>PACER’s National Bullying Prevention Center</a:t>
            </a:r>
          </a:p>
          <a:p>
            <a:r>
              <a:rPr lang="en-US" altLang="en-US" dirty="0"/>
              <a:t>Is a program of PACER Center</a:t>
            </a:r>
            <a:br>
              <a:rPr lang="en-US" altLang="en-US" dirty="0"/>
            </a:br>
            <a:r>
              <a:rPr lang="en-US" altLang="en-US" dirty="0"/>
              <a:t>8161 Normandale Blvd. | Bloomington, MN 55437</a:t>
            </a:r>
          </a:p>
          <a:p>
            <a:r>
              <a:rPr lang="en-US" altLang="en-US" dirty="0"/>
              <a:t>952.838.9000</a:t>
            </a:r>
          </a:p>
          <a:p>
            <a:r>
              <a:rPr lang="en-US" altLang="en-US" u="sng" dirty="0">
                <a:hlinkClick r:id="rId3"/>
              </a:rPr>
              <a:t>bullying411@PACER.org</a:t>
            </a:r>
            <a:endParaRPr lang="en-US" altLang="en-US" u="sng" dirty="0"/>
          </a:p>
          <a:p>
            <a:r>
              <a:rPr lang="en-US" altLang="en-US" dirty="0"/>
              <a:t>PACER.org/Bullying</a:t>
            </a:r>
            <a:br>
              <a:rPr lang="en-US" altLang="en-US" dirty="0"/>
            </a:br>
            <a:endParaRPr lang="en-US" altLang="en-US" dirty="0"/>
          </a:p>
          <a:p>
            <a:pPr>
              <a:defRPr/>
            </a:pPr>
            <a:r>
              <a:rPr lang="en-US" b="0" i="0">
                <a:effectLst/>
                <a:latin typeface="Calibri" panose="020F0502020204030204" pitchFamily="34" charset="0"/>
              </a:rPr>
              <a:t>Founded in 2006, PACER's National Bullying Prevention Center actively leads social change to prevent childhood bullying, so that all youth are safe and supported in their schools, communities and online. PACER provides innovative resources for students, parents, educators, and others, and recognizes bullying as a serious community issue that impacts education, physical and emotional health, and the safety and well-being of students.</a:t>
            </a:r>
            <a:r>
              <a:rPr lang="en-US"/>
              <a:t>.</a:t>
            </a:r>
          </a:p>
          <a:p>
            <a:endParaRPr lang="en-US" altLang="en-US" dirty="0"/>
          </a:p>
          <a:p>
            <a:r>
              <a:rPr lang="en-US" altLang="en-US" dirty="0">
                <a:hlinkClick r:id="rId4"/>
              </a:rPr>
              <a:t>PACER.org/Bullying</a:t>
            </a:r>
            <a:r>
              <a:rPr lang="en-US" altLang="en-US" dirty="0"/>
              <a:t>: This is the portal page for parents and educators to access bullying resources, which include educational toolkits, awareness toolkits, contest ideas, promotional products and more.</a:t>
            </a:r>
          </a:p>
          <a:p>
            <a:r>
              <a:rPr lang="en-US" altLang="en-US" dirty="0">
                <a:hlinkClick r:id="rId5"/>
              </a:rPr>
              <a:t>PACERTeensAgainstBullying</a:t>
            </a:r>
            <a:r>
              <a:rPr lang="en-US" altLang="en-US" dirty="0"/>
              <a:t>: Created by and for teens, this website is a place for middle and high school students to find ways to address bullying, to take action, to be heard, and to own an important social cause.</a:t>
            </a:r>
          </a:p>
          <a:p>
            <a:r>
              <a:rPr lang="en-US" altLang="en-US" dirty="0">
                <a:hlinkClick r:id="rId6"/>
              </a:rPr>
              <a:t>PACERKidsAgainstBullying</a:t>
            </a:r>
            <a:r>
              <a:rPr lang="en-US" altLang="en-US" dirty="0"/>
              <a:t>: A creative, innovative and educational website designed for elementary school students to learn about bullying prevention, engage in activities and be inspired to take action</a:t>
            </a:r>
          </a:p>
          <a:p>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dirty="0"/>
              <a:t>Page - </a:t>
            </a:r>
            <a:fld id="{30FFBBF3-DFCC-4469-8C20-A5C4F52E6744}" type="slidenum">
              <a:rPr lang="en-US" altLang="en-US"/>
              <a:pPr/>
              <a:t>1</a:t>
            </a:fld>
            <a:r>
              <a:rPr lang="en-US" altLang="en-US" dirty="0"/>
              <a:t> - </a:t>
            </a:r>
          </a:p>
          <a:p>
            <a:endParaRPr lang="en-US" altLang="en-US" dirty="0"/>
          </a:p>
        </p:txBody>
      </p:sp>
    </p:spTree>
    <p:extLst>
      <p:ext uri="{BB962C8B-B14F-4D97-AF65-F5344CB8AC3E}">
        <p14:creationId xmlns:p14="http://schemas.microsoft.com/office/powerpoint/2010/main" val="110820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0288" y="338138"/>
            <a:ext cx="3001962" cy="2251075"/>
          </a:xfrm>
        </p:spPr>
      </p:sp>
      <p:sp>
        <p:nvSpPr>
          <p:cNvPr id="3" name="Notes Placeholder 2"/>
          <p:cNvSpPr>
            <a:spLocks noGrp="1"/>
          </p:cNvSpPr>
          <p:nvPr>
            <p:ph type="body" idx="1"/>
          </p:nvPr>
        </p:nvSpPr>
        <p:spPr>
          <a:xfrm>
            <a:off x="422910" y="1566704"/>
            <a:ext cx="5486400" cy="3600450"/>
          </a:xfrm>
        </p:spPr>
        <p:txBody>
          <a:bodyPr/>
          <a:lstStyle/>
          <a:p>
            <a:pPr eaLnBrk="1" hangingPunct="1"/>
            <a:r>
              <a:rPr lang="en-US" altLang="en-US" b="1" dirty="0"/>
              <a:t>Slide title</a:t>
            </a:r>
            <a:r>
              <a:rPr lang="en-US" altLang="en-US" dirty="0"/>
              <a:t>:  What Does UNITY Mean?</a:t>
            </a:r>
          </a:p>
          <a:p>
            <a:pPr eaLnBrk="1" hangingPunct="1"/>
            <a:endParaRPr lang="en-US" altLang="en-US" b="1" dirty="0"/>
          </a:p>
          <a:p>
            <a:pPr eaLnBrk="1" hangingPunct="1"/>
            <a:r>
              <a:rPr lang="en-US" altLang="en-US" b="1" dirty="0"/>
              <a:t>Objective: </a:t>
            </a:r>
            <a:r>
              <a:rPr lang="en-US" altLang="en-US" dirty="0"/>
              <a:t>Slide to introduce students to the </a:t>
            </a:r>
          </a:p>
          <a:p>
            <a:pPr eaLnBrk="1" hangingPunct="1"/>
            <a:r>
              <a:rPr lang="en-US" altLang="en-US" dirty="0"/>
              <a:t>concept of unity and what the formal definition</a:t>
            </a:r>
          </a:p>
          <a:p>
            <a:pPr eaLnBrk="1" hangingPunct="1"/>
            <a:r>
              <a:rPr lang="en-US" altLang="en-US" dirty="0"/>
              <a:t>is. </a:t>
            </a:r>
          </a:p>
          <a:p>
            <a:pPr eaLnBrk="1" hangingPunct="1"/>
            <a:endParaRPr lang="en-US" altLang="en-US" dirty="0"/>
          </a:p>
          <a:p>
            <a:pPr eaLnBrk="1" hangingPunct="1"/>
            <a:r>
              <a:rPr lang="en-US" altLang="en-US" dirty="0"/>
              <a:t>Read slide to students and then use optional discussion questions to further the conversation:</a:t>
            </a:r>
          </a:p>
          <a:p>
            <a:pPr marL="171450" indent="-171450" eaLnBrk="1" hangingPunct="1">
              <a:buFont typeface="Arial" panose="020B0604020202020204" pitchFamily="34" charset="0"/>
              <a:buChar char="•"/>
            </a:pPr>
            <a:r>
              <a:rPr lang="en-US" altLang="en-US" dirty="0"/>
              <a:t>What is your own definition of unity?</a:t>
            </a:r>
          </a:p>
          <a:p>
            <a:pPr marL="171450" indent="-171450" eaLnBrk="1" hangingPunct="1">
              <a:buFont typeface="Arial" panose="020B0604020202020204" pitchFamily="34" charset="0"/>
              <a:buChar char="•"/>
            </a:pPr>
            <a:r>
              <a:rPr lang="en-US" altLang="en-US" dirty="0"/>
              <a:t>What are synonyms for UNITY</a:t>
            </a:r>
          </a:p>
        </p:txBody>
      </p:sp>
      <p:sp>
        <p:nvSpPr>
          <p:cNvPr id="4" name="Slide Number Placeholder 3"/>
          <p:cNvSpPr>
            <a:spLocks noGrp="1"/>
          </p:cNvSpPr>
          <p:nvPr>
            <p:ph type="sldNum" sz="quarter" idx="10"/>
          </p:nvPr>
        </p:nvSpPr>
        <p:spPr/>
        <p:txBody>
          <a:bodyPr/>
          <a:lstStyle/>
          <a:p>
            <a:pPr>
              <a:defRPr/>
            </a:pPr>
            <a:r>
              <a:rPr lang="en-US" altLang="en-US" dirty="0"/>
              <a:t>Page - </a:t>
            </a:r>
            <a:fld id="{30FFBBF3-DFCC-4469-8C20-A5C4F52E6744}" type="slidenum">
              <a:rPr lang="en-US" altLang="en-US" smtClean="0"/>
              <a:pPr>
                <a:defRPr/>
              </a:pPr>
              <a:t>2</a:t>
            </a:fld>
            <a:r>
              <a:rPr lang="en-US" altLang="en-US" dirty="0"/>
              <a:t> - </a:t>
            </a:r>
          </a:p>
        </p:txBody>
      </p:sp>
    </p:spTree>
    <p:extLst>
      <p:ext uri="{BB962C8B-B14F-4D97-AF65-F5344CB8AC3E}">
        <p14:creationId xmlns:p14="http://schemas.microsoft.com/office/powerpoint/2010/main" val="128728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3638550" y="681038"/>
            <a:ext cx="3001963" cy="225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457200" y="161163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Slide title</a:t>
            </a:r>
            <a:r>
              <a:rPr lang="en-US" altLang="en-US" dirty="0"/>
              <a:t>:  Connection between Unity and </a:t>
            </a:r>
          </a:p>
          <a:p>
            <a:pPr eaLnBrk="1" hangingPunct="1"/>
            <a:r>
              <a:rPr lang="en-US" altLang="en-US" dirty="0"/>
              <a:t>Bullying Prevention</a:t>
            </a:r>
          </a:p>
          <a:p>
            <a:pPr eaLnBrk="1" hangingPunct="1"/>
            <a:endParaRPr lang="en-US" altLang="en-US" b="1" dirty="0"/>
          </a:p>
          <a:p>
            <a:pPr eaLnBrk="1" hangingPunct="1"/>
            <a:r>
              <a:rPr lang="en-US" altLang="en-US" b="1" dirty="0"/>
              <a:t>Objective: </a:t>
            </a:r>
            <a:r>
              <a:rPr lang="en-US" altLang="en-US" dirty="0"/>
              <a:t>Make the connection between Unity</a:t>
            </a:r>
          </a:p>
          <a:p>
            <a:pPr eaLnBrk="1" hangingPunct="1"/>
            <a:r>
              <a:rPr lang="en-US" altLang="en-US" dirty="0"/>
              <a:t>and Bullying Prevention, showing the relationship</a:t>
            </a:r>
          </a:p>
          <a:p>
            <a:pPr eaLnBrk="1" hangingPunct="1"/>
            <a:r>
              <a:rPr lang="en-US" altLang="en-US" dirty="0"/>
              <a:t>Between the two concepts. </a:t>
            </a:r>
          </a:p>
          <a:p>
            <a:pPr eaLnBrk="1" hangingPunct="1"/>
            <a:endParaRPr lang="en-US" altLang="en-US" dirty="0"/>
          </a:p>
          <a:p>
            <a:pPr eaLnBrk="1" hangingPunct="1"/>
            <a:r>
              <a:rPr lang="en-US" altLang="en-US" dirty="0"/>
              <a:t>Read slide to students and then use optional discussion questions to further the conversation:</a:t>
            </a:r>
          </a:p>
          <a:p>
            <a:pPr marL="171450" indent="-171450" eaLnBrk="1" hangingPunct="1">
              <a:buFont typeface="Arial" panose="020B0604020202020204" pitchFamily="34" charset="0"/>
              <a:buChar char="•"/>
            </a:pPr>
            <a:r>
              <a:rPr lang="en-US" altLang="en-US" dirty="0"/>
              <a:t>When we are united, how do you think that helps prevent bullying?</a:t>
            </a:r>
          </a:p>
          <a:p>
            <a:endParaRPr lang="en-US" altLang="en-US" dirty="0"/>
          </a:p>
        </p:txBody>
      </p:sp>
      <p:sp>
        <p:nvSpPr>
          <p:cNvPr id="16388" name="Slide Number Placeholder 3"/>
          <p:cNvSpPr>
            <a:spLocks noGrp="1"/>
          </p:cNvSpPr>
          <p:nvPr>
            <p:ph type="sldNum" sz="quarter" idx="5"/>
          </p:nvPr>
        </p:nvSpPr>
        <p:spPr bwMode="auto">
          <a:xfrm>
            <a:off x="3886200" y="8445971"/>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dirty="0"/>
              <a:t>Page - </a:t>
            </a:r>
            <a:fld id="{30FFBBF3-DFCC-4469-8C20-A5C4F52E6744}" type="slidenum">
              <a:rPr lang="en-US" altLang="en-US"/>
              <a:pPr/>
              <a:t>3</a:t>
            </a:fld>
            <a:r>
              <a:rPr lang="en-US" altLang="en-US" dirty="0"/>
              <a:t> - </a:t>
            </a:r>
          </a:p>
        </p:txBody>
      </p:sp>
    </p:spTree>
    <p:extLst>
      <p:ext uri="{BB962C8B-B14F-4D97-AF65-F5344CB8AC3E}">
        <p14:creationId xmlns:p14="http://schemas.microsoft.com/office/powerpoint/2010/main" val="17259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638550" y="681038"/>
            <a:ext cx="3001963" cy="225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xfrm>
            <a:off x="457200" y="14287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Slide title</a:t>
            </a:r>
            <a:r>
              <a:rPr lang="en-US" altLang="en-US" dirty="0"/>
              <a:t>:  Difference between Stand Up and </a:t>
            </a:r>
          </a:p>
          <a:p>
            <a:pPr eaLnBrk="1" hangingPunct="1"/>
            <a:r>
              <a:rPr lang="en-US" altLang="en-US" dirty="0"/>
              <a:t>Stand United.</a:t>
            </a:r>
          </a:p>
          <a:p>
            <a:pPr eaLnBrk="1" hangingPunct="1"/>
            <a:endParaRPr lang="en-US" altLang="en-US" b="1" dirty="0"/>
          </a:p>
          <a:p>
            <a:pPr eaLnBrk="1" hangingPunct="1"/>
            <a:r>
              <a:rPr lang="en-US" altLang="en-US" b="1" dirty="0"/>
              <a:t>Objective: </a:t>
            </a:r>
            <a:r>
              <a:rPr lang="en-US" altLang="en-US" dirty="0"/>
              <a:t>Show students that they don’t have to</a:t>
            </a:r>
          </a:p>
          <a:p>
            <a:pPr eaLnBrk="1" hangingPunct="1"/>
            <a:r>
              <a:rPr lang="en-US" altLang="en-US" dirty="0"/>
              <a:t>stand up to bullying alone, as this is often an</a:t>
            </a:r>
          </a:p>
          <a:p>
            <a:pPr eaLnBrk="1" hangingPunct="1"/>
            <a:r>
              <a:rPr lang="en-US" altLang="en-US" dirty="0"/>
              <a:t>intimidating thing to do. Clarifying the difference</a:t>
            </a:r>
          </a:p>
          <a:p>
            <a:pPr eaLnBrk="1" hangingPunct="1"/>
            <a:r>
              <a:rPr lang="en-US" altLang="en-US" dirty="0"/>
              <a:t>between standing up (alone) and standing united</a:t>
            </a:r>
          </a:p>
          <a:p>
            <a:pPr eaLnBrk="1" hangingPunct="1"/>
            <a:r>
              <a:rPr lang="en-US" altLang="en-US" dirty="0"/>
              <a:t>shows the power in numbers.</a:t>
            </a:r>
          </a:p>
          <a:p>
            <a:pPr eaLnBrk="1" hangingPunct="1"/>
            <a:endParaRPr lang="en-US" altLang="en-US" dirty="0"/>
          </a:p>
          <a:p>
            <a:pPr eaLnBrk="1" hangingPunct="1"/>
            <a:r>
              <a:rPr lang="en-US" altLang="en-US" dirty="0"/>
              <a:t>Read slide to students and then use optional discussion questions to further the conversation:</a:t>
            </a:r>
          </a:p>
          <a:p>
            <a:pPr marL="171450" indent="-171450" eaLnBrk="1" hangingPunct="1">
              <a:buFont typeface="Arial" panose="020B0604020202020204" pitchFamily="34" charset="0"/>
              <a:buChar char="•"/>
            </a:pPr>
            <a:r>
              <a:rPr lang="en-US" altLang="en-US" dirty="0"/>
              <a:t>Do you think it’s easier to stand up in a bullying situation alone or with your friends / peers? Why?</a:t>
            </a:r>
          </a:p>
          <a:p>
            <a:pPr marL="171450" indent="-171450" eaLnBrk="1" hangingPunct="1">
              <a:buFont typeface="Arial" panose="020B0604020202020204" pitchFamily="34" charset="0"/>
              <a:buChar char="•"/>
            </a:pPr>
            <a:r>
              <a:rPr lang="en-US" altLang="en-US" dirty="0"/>
              <a:t>Do you think students are more likely to join together for a cause when they see their friends or other peers doing it? Why or why not?</a:t>
            </a:r>
          </a:p>
          <a:p>
            <a:pPr eaLnBrk="1" hangingPunct="1"/>
            <a:endParaRPr lang="en-US" altLang="en-US" dirty="0"/>
          </a:p>
          <a:p>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dirty="0"/>
              <a:t>Page - </a:t>
            </a:r>
            <a:fld id="{30FFBBF3-DFCC-4469-8C20-A5C4F52E6744}" type="slidenum">
              <a:rPr lang="en-US" altLang="en-US"/>
              <a:pPr/>
              <a:t>4</a:t>
            </a:fld>
            <a:r>
              <a:rPr lang="en-US" altLang="en-US" dirty="0"/>
              <a:t> - </a:t>
            </a:r>
          </a:p>
          <a:p>
            <a:endParaRPr lang="en-US" altLang="en-US" dirty="0"/>
          </a:p>
        </p:txBody>
      </p:sp>
    </p:spTree>
    <p:extLst>
      <p:ext uri="{BB962C8B-B14F-4D97-AF65-F5344CB8AC3E}">
        <p14:creationId xmlns:p14="http://schemas.microsoft.com/office/powerpoint/2010/main" val="80140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8550" y="681038"/>
            <a:ext cx="3001963" cy="2251075"/>
          </a:xfrm>
        </p:spPr>
      </p:sp>
      <p:sp>
        <p:nvSpPr>
          <p:cNvPr id="3" name="Notes Placeholder 2"/>
          <p:cNvSpPr>
            <a:spLocks noGrp="1"/>
          </p:cNvSpPr>
          <p:nvPr>
            <p:ph type="body" idx="1"/>
          </p:nvPr>
        </p:nvSpPr>
        <p:spPr>
          <a:xfrm>
            <a:off x="411480" y="1520190"/>
            <a:ext cx="5486400" cy="3600450"/>
          </a:xfrm>
        </p:spPr>
        <p:txBody>
          <a:bodyPr/>
          <a:lstStyle/>
          <a:p>
            <a:pPr eaLnBrk="1" hangingPunct="1"/>
            <a:r>
              <a:rPr lang="en-US" altLang="en-US" b="1" dirty="0"/>
              <a:t>Slide title</a:t>
            </a:r>
            <a:r>
              <a:rPr lang="en-US" altLang="en-US" dirty="0"/>
              <a:t>:  Standing United for Kindness</a:t>
            </a:r>
          </a:p>
          <a:p>
            <a:pPr eaLnBrk="1" hangingPunct="1"/>
            <a:endParaRPr lang="en-US" altLang="en-US" b="1" dirty="0"/>
          </a:p>
          <a:p>
            <a:pPr eaLnBrk="1" hangingPunct="1"/>
            <a:r>
              <a:rPr lang="en-US" altLang="en-US" b="1" dirty="0"/>
              <a:t>Objective: </a:t>
            </a:r>
            <a:r>
              <a:rPr lang="en-US" altLang="en-US" dirty="0"/>
              <a:t>Understanding what kindness means </a:t>
            </a:r>
          </a:p>
          <a:p>
            <a:pPr eaLnBrk="1" hangingPunct="1"/>
            <a:r>
              <a:rPr lang="en-US" altLang="en-US" dirty="0"/>
              <a:t>and how to unite for kindness.</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Read slide to students and then use optional discussion questions to further the conversation:</a:t>
            </a:r>
          </a:p>
          <a:p>
            <a:pPr marL="171450" indent="-171450" eaLnBrk="1" hangingPunct="1">
              <a:buFont typeface="Arial" panose="020B0604020202020204" pitchFamily="34" charset="0"/>
              <a:buChar char="•"/>
            </a:pPr>
            <a:r>
              <a:rPr lang="en-US" altLang="en-US" dirty="0"/>
              <a:t>What are other ways to unite for kindness?</a:t>
            </a:r>
          </a:p>
          <a:p>
            <a:pPr marL="171450" indent="-171450" eaLnBrk="1" hangingPunct="1">
              <a:buFont typeface="Arial" panose="020B0604020202020204" pitchFamily="34" charset="0"/>
              <a:buChar char="•"/>
            </a:pPr>
            <a:r>
              <a:rPr lang="en-US" altLang="en-US" dirty="0"/>
              <a:t>How do you think kindness make a difference in preventing bullying?</a:t>
            </a:r>
          </a:p>
          <a:p>
            <a:endParaRPr lang="en-US" dirty="0"/>
          </a:p>
        </p:txBody>
      </p:sp>
      <p:sp>
        <p:nvSpPr>
          <p:cNvPr id="4" name="Slide Number Placeholder 3"/>
          <p:cNvSpPr>
            <a:spLocks noGrp="1"/>
          </p:cNvSpPr>
          <p:nvPr>
            <p:ph type="sldNum" sz="quarter" idx="10"/>
          </p:nvPr>
        </p:nvSpPr>
        <p:spPr>
          <a:xfrm>
            <a:off x="3886200" y="8492270"/>
            <a:ext cx="2971800" cy="458787"/>
          </a:xfrm>
        </p:spPr>
        <p:txBody>
          <a:bodyPr/>
          <a:lstStyle/>
          <a:p>
            <a:pPr>
              <a:defRPr/>
            </a:pPr>
            <a:r>
              <a:rPr lang="en-US" altLang="en-US" dirty="0"/>
              <a:t>Page - </a:t>
            </a:r>
            <a:fld id="{30FFBBF3-DFCC-4469-8C20-A5C4F52E6744}" type="slidenum">
              <a:rPr lang="en-US" altLang="en-US" smtClean="0"/>
              <a:pPr>
                <a:defRPr/>
              </a:pPr>
              <a:t>5</a:t>
            </a:fld>
            <a:r>
              <a:rPr lang="en-US" altLang="en-US" dirty="0"/>
              <a:t> - </a:t>
            </a:r>
          </a:p>
        </p:txBody>
      </p:sp>
    </p:spTree>
    <p:extLst>
      <p:ext uri="{BB962C8B-B14F-4D97-AF65-F5344CB8AC3E}">
        <p14:creationId xmlns:p14="http://schemas.microsoft.com/office/powerpoint/2010/main" val="302229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638550" y="681038"/>
            <a:ext cx="3001963" cy="225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365760" y="150876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Slide title</a:t>
            </a:r>
            <a:r>
              <a:rPr lang="en-US" altLang="en-US" dirty="0"/>
              <a:t>:  Standing United for Acceptance</a:t>
            </a:r>
          </a:p>
          <a:p>
            <a:pPr eaLnBrk="1" hangingPunct="1"/>
            <a:endParaRPr lang="en-US" altLang="en-US" b="1" dirty="0"/>
          </a:p>
          <a:p>
            <a:pPr eaLnBrk="1" hangingPunct="1"/>
            <a:r>
              <a:rPr lang="en-US" altLang="en-US" b="1" dirty="0"/>
              <a:t>Objective: </a:t>
            </a:r>
            <a:r>
              <a:rPr lang="en-US" altLang="en-US" dirty="0"/>
              <a:t>Understanding what acceptance means </a:t>
            </a:r>
          </a:p>
          <a:p>
            <a:pPr eaLnBrk="1" hangingPunct="1"/>
            <a:r>
              <a:rPr lang="en-US" altLang="en-US" dirty="0"/>
              <a:t>and how to unite for acceptance.</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Read slide to students and then use optional discussion questions to further the conversation:</a:t>
            </a:r>
          </a:p>
          <a:p>
            <a:pPr marL="171450" indent="-171450" eaLnBrk="1" hangingPunct="1">
              <a:buFont typeface="Arial" panose="020B0604020202020204" pitchFamily="34" charset="0"/>
              <a:buChar char="•"/>
            </a:pPr>
            <a:r>
              <a:rPr lang="en-US" altLang="en-US" dirty="0"/>
              <a:t>What are other ways to unite for acceptance?</a:t>
            </a:r>
          </a:p>
          <a:p>
            <a:pPr marL="171450" indent="-171450" eaLnBrk="1" hangingPunct="1">
              <a:buFont typeface="Arial" panose="020B0604020202020204" pitchFamily="34" charset="0"/>
              <a:buChar char="•"/>
            </a:pPr>
            <a:r>
              <a:rPr lang="en-US" altLang="en-US" dirty="0"/>
              <a:t>How do you think acceptance make a difference in preventing bullying?</a:t>
            </a:r>
          </a:p>
          <a:p>
            <a:endParaRPr lang="en-US"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dirty="0"/>
              <a:t>Page - </a:t>
            </a:r>
            <a:fld id="{30FFBBF3-DFCC-4469-8C20-A5C4F52E6744}" type="slidenum">
              <a:rPr lang="en-US" altLang="en-US"/>
              <a:pPr/>
              <a:t>6</a:t>
            </a:fld>
            <a:r>
              <a:rPr lang="en-US" altLang="en-US" dirty="0"/>
              <a:t> - </a:t>
            </a:r>
          </a:p>
          <a:p>
            <a:endParaRPr lang="en-US" altLang="en-US" dirty="0"/>
          </a:p>
        </p:txBody>
      </p:sp>
    </p:spTree>
    <p:extLst>
      <p:ext uri="{BB962C8B-B14F-4D97-AF65-F5344CB8AC3E}">
        <p14:creationId xmlns:p14="http://schemas.microsoft.com/office/powerpoint/2010/main" val="287205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638550" y="681038"/>
            <a:ext cx="3001963" cy="225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445770" y="147447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Slide title</a:t>
            </a:r>
            <a:r>
              <a:rPr lang="en-US" altLang="en-US" dirty="0"/>
              <a:t>:  Standing United for Inclusion</a:t>
            </a:r>
          </a:p>
          <a:p>
            <a:pPr eaLnBrk="1" hangingPunct="1"/>
            <a:endParaRPr lang="en-US" altLang="en-US" b="1" dirty="0"/>
          </a:p>
          <a:p>
            <a:pPr eaLnBrk="1" hangingPunct="1"/>
            <a:r>
              <a:rPr lang="en-US" altLang="en-US" b="1" dirty="0"/>
              <a:t>Objective: </a:t>
            </a:r>
            <a:r>
              <a:rPr lang="en-US" altLang="en-US" dirty="0"/>
              <a:t>Understanding what inclusion means </a:t>
            </a:r>
          </a:p>
          <a:p>
            <a:pPr eaLnBrk="1" hangingPunct="1"/>
            <a:r>
              <a:rPr lang="en-US" altLang="en-US" dirty="0"/>
              <a:t>and how to unite for inclusion.</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Read slide to students and then use optional discussion questions to further the conversation:</a:t>
            </a:r>
          </a:p>
          <a:p>
            <a:pPr marL="171450" indent="-171450" eaLnBrk="1" hangingPunct="1">
              <a:buFont typeface="Arial" panose="020B0604020202020204" pitchFamily="34" charset="0"/>
              <a:buChar char="•"/>
            </a:pPr>
            <a:r>
              <a:rPr lang="en-US" altLang="en-US" dirty="0"/>
              <a:t>What are other ways to unite for inclusion?</a:t>
            </a:r>
          </a:p>
          <a:p>
            <a:pPr marL="171450" indent="-171450" eaLnBrk="1" hangingPunct="1">
              <a:buFont typeface="Arial" panose="020B0604020202020204" pitchFamily="34" charset="0"/>
              <a:buChar char="•"/>
            </a:pPr>
            <a:r>
              <a:rPr lang="en-US" altLang="en-US" dirty="0"/>
              <a:t>How do you think inclusion make a difference in preventing bullying?</a:t>
            </a:r>
          </a:p>
          <a:p>
            <a:endParaRPr lang="en-US" altLang="en-US" dirty="0"/>
          </a:p>
        </p:txBody>
      </p:sp>
      <p:sp>
        <p:nvSpPr>
          <p:cNvPr id="23556" name="Slide Number Placeholder 3"/>
          <p:cNvSpPr>
            <a:spLocks noGrp="1"/>
          </p:cNvSpPr>
          <p:nvPr>
            <p:ph type="sldNum" sz="quarter" idx="5"/>
          </p:nvPr>
        </p:nvSpPr>
        <p:spPr bwMode="auto">
          <a:xfrm>
            <a:off x="3886200" y="8457546"/>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a:t>Page - </a:t>
            </a:r>
            <a:fld id="{30FFBBF3-DFCC-4469-8C20-A5C4F52E6744}" type="slidenum">
              <a:rPr lang="en-US" altLang="en-US"/>
              <a:pPr>
                <a:defRPr/>
              </a:pPr>
              <a:t>7</a:t>
            </a:fld>
            <a:r>
              <a:rPr lang="en-US" altLang="en-US" dirty="0"/>
              <a:t> - </a:t>
            </a:r>
          </a:p>
        </p:txBody>
      </p:sp>
    </p:spTree>
    <p:extLst>
      <p:ext uri="{BB962C8B-B14F-4D97-AF65-F5344CB8AC3E}">
        <p14:creationId xmlns:p14="http://schemas.microsoft.com/office/powerpoint/2010/main" val="67339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638550" y="681038"/>
            <a:ext cx="3001963" cy="225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388620" y="141732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Slide title</a:t>
            </a:r>
            <a:r>
              <a:rPr lang="en-US" altLang="en-US" dirty="0"/>
              <a:t>:  Discussion Question</a:t>
            </a:r>
          </a:p>
          <a:p>
            <a:pPr eaLnBrk="1" hangingPunct="1"/>
            <a:endParaRPr lang="en-US" altLang="en-US" b="1" dirty="0"/>
          </a:p>
          <a:p>
            <a:pPr eaLnBrk="1" hangingPunct="1"/>
            <a:r>
              <a:rPr lang="en-US" altLang="en-US" b="1" dirty="0"/>
              <a:t>Objective: </a:t>
            </a:r>
            <a:r>
              <a:rPr lang="en-US" altLang="en-US" dirty="0"/>
              <a:t>Allows the students to discuss this </a:t>
            </a:r>
          </a:p>
          <a:p>
            <a:pPr eaLnBrk="1" hangingPunct="1"/>
            <a:r>
              <a:rPr lang="en-US" altLang="en-US" dirty="0"/>
              <a:t>week’s lesson and come up with ideas on how to</a:t>
            </a:r>
          </a:p>
          <a:p>
            <a:pPr eaLnBrk="1" hangingPunct="1"/>
            <a:r>
              <a:rPr lang="en-US" altLang="en-US" dirty="0"/>
              <a:t>show UNITY in your classroom, school, or </a:t>
            </a:r>
          </a:p>
          <a:p>
            <a:pPr eaLnBrk="1" hangingPunct="1"/>
            <a:r>
              <a:rPr lang="en-US" altLang="en-US" dirty="0"/>
              <a:t>community. Gives students the opportunity to </a:t>
            </a:r>
          </a:p>
          <a:p>
            <a:pPr eaLnBrk="1" hangingPunct="1"/>
            <a:r>
              <a:rPr lang="en-US" altLang="en-US" dirty="0"/>
              <a:t>reflect and apply concepts to personal life. </a:t>
            </a:r>
          </a:p>
          <a:p>
            <a:pPr eaLnBrk="1" hangingPunct="1"/>
            <a:endParaRPr lang="en-US" altLang="en-US" dirty="0"/>
          </a:p>
          <a:p>
            <a:pPr eaLnBrk="1" hangingPunct="1"/>
            <a:r>
              <a:rPr lang="en-US" altLang="en-US" dirty="0"/>
              <a:t>Discussion can be held in a large, entire class format or in smaller groups. If the discussion is in smaller groups, have one group member share what they discussed in a larger group setting. </a:t>
            </a:r>
          </a:p>
          <a:p>
            <a:pPr eaLnBrk="1" hangingPunct="1"/>
            <a:endParaRPr lang="en-US" altLang="en-US" dirty="0"/>
          </a:p>
          <a:p>
            <a:pPr eaLnBrk="1" hangingPunct="1"/>
            <a:r>
              <a:rPr lang="en-US" altLang="en-US" dirty="0"/>
              <a:t>This is also a great time to ask students if they have any questions or other thoughts after learning more about UNITY. </a:t>
            </a:r>
          </a:p>
          <a:p>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dirty="0"/>
              <a:t>Page - </a:t>
            </a:r>
            <a:fld id="{30FFBBF3-DFCC-4469-8C20-A5C4F52E6744}" type="slidenum">
              <a:rPr lang="en-US" altLang="en-US"/>
              <a:pPr/>
              <a:t>8</a:t>
            </a:fld>
            <a:r>
              <a:rPr lang="en-US" altLang="en-US" dirty="0"/>
              <a:t> - </a:t>
            </a:r>
          </a:p>
          <a:p>
            <a:endParaRPr lang="en-US" altLang="en-US" dirty="0"/>
          </a:p>
        </p:txBody>
      </p:sp>
    </p:spTree>
    <p:extLst>
      <p:ext uri="{BB962C8B-B14F-4D97-AF65-F5344CB8AC3E}">
        <p14:creationId xmlns:p14="http://schemas.microsoft.com/office/powerpoint/2010/main" val="1170706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23825"/>
            <a:ext cx="9144000" cy="1522413"/>
          </a:xfrm>
          <a:prstGeom prst="rect">
            <a:avLst/>
          </a:prstGeom>
          <a:solidFill>
            <a:srgbClr val="F15C32"/>
          </a:solidFill>
          <a:ln>
            <a:solidFill>
              <a:srgbClr val="F15C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7707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8683825-ED22-4D1F-9AF6-50422FBFB089}" type="datetimeFigureOut">
              <a:rPr lang="en-US" altLang="en-US"/>
              <a:pPr>
                <a:defRPr/>
              </a:pPr>
              <a:t>11/29/2023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0E48FF-7A2A-442B-9A37-195A6D783E09}" type="slidenum">
              <a:rPr lang="en-US" altLang="en-US"/>
              <a:pPr>
                <a:defRPr/>
              </a:pPr>
              <a:t>‹#›</a:t>
            </a:fld>
            <a:endParaRPr lang="en-US" altLang="en-US"/>
          </a:p>
        </p:txBody>
      </p:sp>
    </p:spTree>
    <p:extLst>
      <p:ext uri="{BB962C8B-B14F-4D97-AF65-F5344CB8AC3E}">
        <p14:creationId xmlns:p14="http://schemas.microsoft.com/office/powerpoint/2010/main" val="2289464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9E10168-B113-4F25-8263-DCE8F73C2D4F}" type="slidenum">
              <a:rPr lang="en-US" altLang="en-US"/>
              <a:pPr>
                <a:defRPr/>
              </a:pPr>
              <a:t>‹#›</a:t>
            </a:fld>
            <a:endParaRPr lang="en-US" altLang="en-US"/>
          </a:p>
        </p:txBody>
      </p:sp>
    </p:spTree>
    <p:extLst>
      <p:ext uri="{BB962C8B-B14F-4D97-AF65-F5344CB8AC3E}">
        <p14:creationId xmlns:p14="http://schemas.microsoft.com/office/powerpoint/2010/main" val="107355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23825"/>
            <a:ext cx="9144000" cy="1522413"/>
          </a:xfrm>
          <a:prstGeom prst="rect">
            <a:avLst/>
          </a:prstGeom>
          <a:solidFill>
            <a:srgbClr val="F15C32"/>
          </a:solidFill>
          <a:ln>
            <a:solidFill>
              <a:srgbClr val="F15C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628650" y="222331"/>
            <a:ext cx="788670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3802685-B729-4AB5-A5C4-AEC7A5329C1C}" type="slidenum">
              <a:rPr lang="en-US" altLang="en-US"/>
              <a:pPr>
                <a:defRPr/>
              </a:pPr>
              <a:t>‹#›</a:t>
            </a:fld>
            <a:endParaRPr lang="en-US" altLang="en-US"/>
          </a:p>
        </p:txBody>
      </p:sp>
    </p:spTree>
    <p:extLst>
      <p:ext uri="{BB962C8B-B14F-4D97-AF65-F5344CB8AC3E}">
        <p14:creationId xmlns:p14="http://schemas.microsoft.com/office/powerpoint/2010/main" val="408454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4ACEFBF-27B0-4F60-8A06-6DFB68B2E82A}" type="slidenum">
              <a:rPr lang="en-US" altLang="en-US"/>
              <a:pPr>
                <a:defRPr/>
              </a:pPr>
              <a:t>‹#›</a:t>
            </a:fld>
            <a:endParaRPr lang="en-US" altLang="en-US"/>
          </a:p>
        </p:txBody>
      </p:sp>
    </p:spTree>
    <p:extLst>
      <p:ext uri="{BB962C8B-B14F-4D97-AF65-F5344CB8AC3E}">
        <p14:creationId xmlns:p14="http://schemas.microsoft.com/office/powerpoint/2010/main" val="3376324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pPr>
              <a:defRPr/>
            </a:pPr>
            <a:fld id="{0372EDC0-9E63-4A11-B078-5F93AD52BFCC}" type="slidenum">
              <a:rPr lang="en-US" altLang="en-US"/>
              <a:pPr>
                <a:defRPr/>
              </a:pPr>
              <a:t>‹#›</a:t>
            </a:fld>
            <a:endParaRPr lang="en-US" altLang="en-US"/>
          </a:p>
        </p:txBody>
      </p:sp>
    </p:spTree>
    <p:extLst>
      <p:ext uri="{BB962C8B-B14F-4D97-AF65-F5344CB8AC3E}">
        <p14:creationId xmlns:p14="http://schemas.microsoft.com/office/powerpoint/2010/main" val="254362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10"/>
          </p:nvPr>
        </p:nvSpPr>
        <p:spPr/>
        <p:txBody>
          <a:bodyPr/>
          <a:lstStyle>
            <a:lvl1pPr>
              <a:defRPr/>
            </a:lvl1pPr>
          </a:lstStyle>
          <a:p>
            <a:pPr>
              <a:defRPr/>
            </a:pPr>
            <a:endParaRPr lang="en-US"/>
          </a:p>
        </p:txBody>
      </p:sp>
      <p:sp>
        <p:nvSpPr>
          <p:cNvPr id="8" name="Slide Number Placeholder 8"/>
          <p:cNvSpPr>
            <a:spLocks noGrp="1"/>
          </p:cNvSpPr>
          <p:nvPr>
            <p:ph type="sldNum" sz="quarter" idx="11"/>
          </p:nvPr>
        </p:nvSpPr>
        <p:spPr/>
        <p:txBody>
          <a:bodyPr/>
          <a:lstStyle>
            <a:lvl1pPr>
              <a:defRPr/>
            </a:lvl1pPr>
          </a:lstStyle>
          <a:p>
            <a:pPr>
              <a:defRPr/>
            </a:pPr>
            <a:fld id="{24B49579-F684-4891-A5F1-1C92408C9A8D}" type="slidenum">
              <a:rPr lang="en-US" altLang="en-US"/>
              <a:pPr>
                <a:defRPr/>
              </a:pPr>
              <a:t>‹#›</a:t>
            </a:fld>
            <a:endParaRPr lang="en-US" altLang="en-US"/>
          </a:p>
        </p:txBody>
      </p:sp>
    </p:spTree>
    <p:extLst>
      <p:ext uri="{BB962C8B-B14F-4D97-AF65-F5344CB8AC3E}">
        <p14:creationId xmlns:p14="http://schemas.microsoft.com/office/powerpoint/2010/main" val="123680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9641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96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8327F03-177D-4FDF-AAFD-CF1C6A0270F9}" type="datetimeFigureOut">
              <a:rPr lang="en-US" altLang="en-US"/>
              <a:pPr>
                <a:defRPr/>
              </a:pPr>
              <a:t>11/29/2023</a:t>
            </a:fld>
            <a:endParaRPr lang="en-US" altLang="en-US"/>
          </a:p>
        </p:txBody>
      </p:sp>
    </p:spTree>
    <p:extLst>
      <p:ext uri="{BB962C8B-B14F-4D97-AF65-F5344CB8AC3E}">
        <p14:creationId xmlns:p14="http://schemas.microsoft.com/office/powerpoint/2010/main" val="376217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28B7D9-0450-455B-B23B-0FC519BAD87C}" type="datetimeFigureOut">
              <a:rPr lang="en-US" altLang="en-US"/>
              <a:pPr>
                <a:defRPr/>
              </a:pPr>
              <a:t>11/29/2023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ABBEC0-A761-4D73-B847-F5E52378AA9F}" type="slidenum">
              <a:rPr lang="en-US" altLang="en-US"/>
              <a:pPr>
                <a:defRPr/>
              </a:pPr>
              <a:t>‹#›</a:t>
            </a:fld>
            <a:endParaRPr lang="en-US" altLang="en-US"/>
          </a:p>
        </p:txBody>
      </p:sp>
    </p:spTree>
    <p:extLst>
      <p:ext uri="{BB962C8B-B14F-4D97-AF65-F5344CB8AC3E}">
        <p14:creationId xmlns:p14="http://schemas.microsoft.com/office/powerpoint/2010/main" val="28186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915F6E7A-9422-4122-B501-5709032BD1B7}" type="datetimeFigureOut">
              <a:rPr lang="en-US" altLang="en-US"/>
              <a:pPr>
                <a:defRPr/>
              </a:pPr>
              <a:t>11/29/2023</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FA73B9C-B193-4984-8E3F-F1045CB3FE75}" type="slidenum">
              <a:rPr lang="en-US" altLang="en-US"/>
              <a:pPr>
                <a:defRPr/>
              </a:pPr>
              <a:t>‹#›</a:t>
            </a:fld>
            <a:endParaRPr lang="en-US" altLang="en-US"/>
          </a:p>
        </p:txBody>
      </p:sp>
      <p:sp>
        <p:nvSpPr>
          <p:cNvPr id="13" name="Slide Number Placeholder 5"/>
          <p:cNvSpPr txBox="1">
            <a:spLocks/>
          </p:cNvSpPr>
          <p:nvPr userDrawn="1"/>
        </p:nvSpPr>
        <p:spPr>
          <a:xfrm>
            <a:off x="5005388" y="6419850"/>
            <a:ext cx="393065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200" dirty="0"/>
              <a:t> © 2024 | PACER’s National Bullying Prevention Center - </a:t>
            </a:r>
            <a:fld id="{51C00D9F-CCD9-47A9-9D6B-B7F971469570}" type="slidenum">
              <a:rPr lang="en-US" altLang="en-US" sz="1200" smtClean="0"/>
              <a:pPr eaLnBrk="1" hangingPunct="1">
                <a:defRPr/>
              </a:pPr>
              <a:t>‹#›</a:t>
            </a:fld>
            <a:endParaRPr lang="en-US" altLang="en-US" sz="1200" dirty="0"/>
          </a:p>
        </p:txBody>
      </p:sp>
      <p:cxnSp>
        <p:nvCxnSpPr>
          <p:cNvPr id="14" name="Straight Connector 13"/>
          <p:cNvCxnSpPr/>
          <p:nvPr userDrawn="1"/>
        </p:nvCxnSpPr>
        <p:spPr>
          <a:xfrm>
            <a:off x="0" y="6383338"/>
            <a:ext cx="9144000" cy="0"/>
          </a:xfrm>
          <a:prstGeom prst="line">
            <a:avLst/>
          </a:prstGeom>
          <a:ln>
            <a:solidFill>
              <a:srgbClr val="F15C32"/>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userDrawn="1"/>
        </p:nvCxnSpPr>
        <p:spPr>
          <a:xfrm>
            <a:off x="0" y="6729413"/>
            <a:ext cx="9144000" cy="0"/>
          </a:xfrm>
          <a:prstGeom prst="line">
            <a:avLst/>
          </a:prstGeom>
          <a:ln>
            <a:solidFill>
              <a:srgbClr val="F15C32"/>
            </a:solidFill>
          </a:ln>
        </p:spPr>
        <p:style>
          <a:lnRef idx="3">
            <a:schemeClr val="dk1"/>
          </a:lnRef>
          <a:fillRef idx="0">
            <a:schemeClr val="dk1"/>
          </a:fillRef>
          <a:effectRef idx="2">
            <a:schemeClr val="dk1"/>
          </a:effectRef>
          <a:fontRef idx="minor">
            <a:schemeClr val="tx1"/>
          </a:fontRef>
        </p:style>
      </p:cxnSp>
      <p:pic>
        <p:nvPicPr>
          <p:cNvPr id="3" name="Picture 2" descr="A blue text on a white background&#10;&#10;Description automatically generated">
            <a:extLst>
              <a:ext uri="{FF2B5EF4-FFF2-40B4-BE49-F238E27FC236}">
                <a16:creationId xmlns:a16="http://schemas.microsoft.com/office/drawing/2014/main" id="{C2F4FD8B-BEC4-0FA9-9931-0958899203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4593" y="6308529"/>
            <a:ext cx="3372576" cy="444636"/>
          </a:xfrm>
          <a:prstGeom prst="rect">
            <a:avLst/>
          </a:prstGeom>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794" r:id="rId9"/>
    <p:sldLayoutId id="2147483795" r:id="rId10"/>
    <p:sldLayoutId id="214748379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p:cNvPicPr>
            <a:picLocks noChangeAspect="1"/>
          </p:cNvPicPr>
          <p:nvPr/>
        </p:nvPicPr>
        <p:blipFill>
          <a:blip r:embed="rId3">
            <a:extLst>
              <a:ext uri="{28A0092B-C50C-407E-A947-70E740481C1C}">
                <a14:useLocalDpi xmlns:a14="http://schemas.microsoft.com/office/drawing/2010/main" val="0"/>
              </a:ext>
            </a:extLst>
          </a:blip>
          <a:srcRect l="31435" t="37054" r="6775"/>
          <a:stretch>
            <a:fillRect/>
          </a:stretch>
        </p:blipFill>
        <p:spPr bwMode="auto">
          <a:xfrm>
            <a:off x="-11113" y="0"/>
            <a:ext cx="9155113"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4171950"/>
            <a:ext cx="9144000" cy="1943100"/>
          </a:xfrm>
          <a:prstGeom prst="rect">
            <a:avLst/>
          </a:prstGeom>
          <a:solidFill>
            <a:srgbClr val="F15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2" name="Title 1"/>
          <p:cNvSpPr>
            <a:spLocks noGrp="1"/>
          </p:cNvSpPr>
          <p:nvPr>
            <p:ph type="title"/>
          </p:nvPr>
        </p:nvSpPr>
        <p:spPr>
          <a:xfrm>
            <a:off x="628650" y="4546600"/>
            <a:ext cx="7886700" cy="1325563"/>
          </a:xfrm>
        </p:spPr>
        <p:txBody>
          <a:bodyPr/>
          <a:lstStyle/>
          <a:p>
            <a:pPr algn="ctr"/>
            <a:r>
              <a:rPr lang="en-US" altLang="en-US" sz="4800" b="1">
                <a:solidFill>
                  <a:schemeClr val="bg1"/>
                </a:solidFill>
              </a:rPr>
              <a:t>Unity and Bullying Prevention</a:t>
            </a:r>
            <a:br>
              <a:rPr lang="en-US" altLang="en-US" sz="4800" b="1">
                <a:solidFill>
                  <a:schemeClr val="bg1"/>
                </a:solidFill>
              </a:rPr>
            </a:br>
            <a:r>
              <a:rPr lang="en-US" altLang="en-US" sz="4000" i="1">
                <a:solidFill>
                  <a:schemeClr val="bg1"/>
                </a:solidFill>
              </a:rPr>
              <a:t>What’s the connection?</a:t>
            </a:r>
            <a:endParaRPr lang="en-US" altLang="en-US" sz="4800" b="1">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28650" y="222250"/>
            <a:ext cx="7886700" cy="1325563"/>
          </a:xfrm>
        </p:spPr>
        <p:txBody>
          <a:bodyPr/>
          <a:lstStyle/>
          <a:p>
            <a:pPr algn="ctr"/>
            <a:r>
              <a:rPr lang="en-US" altLang="en-US" sz="4800" b="1">
                <a:solidFill>
                  <a:schemeClr val="bg1"/>
                </a:solidFill>
              </a:rPr>
              <a:t>What Does UNITY Mean?</a:t>
            </a:r>
          </a:p>
        </p:txBody>
      </p:sp>
      <p:sp>
        <p:nvSpPr>
          <p:cNvPr id="14339" name="Content Placeholder 2"/>
          <p:cNvSpPr>
            <a:spLocks noGrp="1"/>
          </p:cNvSpPr>
          <p:nvPr>
            <p:ph idx="1"/>
          </p:nvPr>
        </p:nvSpPr>
        <p:spPr>
          <a:xfrm>
            <a:off x="628650" y="2074863"/>
            <a:ext cx="7886700" cy="3605212"/>
          </a:xfrm>
        </p:spPr>
        <p:txBody>
          <a:bodyPr/>
          <a:lstStyle/>
          <a:p>
            <a:pPr marL="0" indent="0" algn="ctr">
              <a:buFont typeface="Arial" panose="020B0604020202020204" pitchFamily="34" charset="0"/>
              <a:buNone/>
            </a:pPr>
            <a:r>
              <a:rPr lang="en-US" altLang="en-US" sz="4000" b="1"/>
              <a:t>Unity</a:t>
            </a:r>
          </a:p>
          <a:p>
            <a:pPr marL="0" indent="0" algn="ctr">
              <a:buFont typeface="Arial" panose="020B0604020202020204" pitchFamily="34" charset="0"/>
              <a:buNone/>
            </a:pPr>
            <a:r>
              <a:rPr lang="en-US" altLang="en-US"/>
              <a:t>According to Webster’s English Dictionary:</a:t>
            </a:r>
          </a:p>
          <a:p>
            <a:pPr marL="0" indent="0" algn="ctr">
              <a:buFont typeface="Arial" panose="020B0604020202020204" pitchFamily="34" charset="0"/>
              <a:buNone/>
            </a:pPr>
            <a:r>
              <a:rPr lang="en-US" altLang="en-US"/>
              <a:t>------------------------------</a:t>
            </a:r>
          </a:p>
          <a:p>
            <a:pPr marL="0" indent="0" algn="ctr">
              <a:buFont typeface="Arial" panose="020B0604020202020204" pitchFamily="34" charset="0"/>
              <a:buNone/>
            </a:pPr>
            <a:r>
              <a:rPr lang="en-US" altLang="en-US"/>
              <a:t>noun, plural u•ni•ties. </a:t>
            </a:r>
          </a:p>
          <a:p>
            <a:pPr marL="0" indent="0" algn="ctr">
              <a:buFont typeface="Arial" panose="020B0604020202020204" pitchFamily="34" charset="0"/>
              <a:buNone/>
            </a:pPr>
            <a:r>
              <a:rPr lang="en-US" altLang="en-US"/>
              <a:t>The state of being one; oneness of mind, feeling; concord, harmony, or agreement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28650" y="222250"/>
            <a:ext cx="7886700" cy="1325563"/>
          </a:xfrm>
        </p:spPr>
        <p:txBody>
          <a:bodyPr/>
          <a:lstStyle/>
          <a:p>
            <a:pPr algn="ctr"/>
            <a:r>
              <a:rPr lang="en-US" altLang="en-US" sz="4800" b="1">
                <a:solidFill>
                  <a:schemeClr val="bg1"/>
                </a:solidFill>
              </a:rPr>
              <a:t>Connection between</a:t>
            </a:r>
            <a:br>
              <a:rPr lang="en-US" altLang="en-US" sz="4800" b="1">
                <a:solidFill>
                  <a:schemeClr val="bg1"/>
                </a:solidFill>
              </a:rPr>
            </a:br>
            <a:r>
              <a:rPr lang="en-US" altLang="en-US" sz="4800" i="1">
                <a:solidFill>
                  <a:schemeClr val="bg1"/>
                </a:solidFill>
              </a:rPr>
              <a:t>Unity and Bullying Prevention</a:t>
            </a:r>
            <a:endParaRPr lang="en-US" altLang="en-US" sz="4000" i="1">
              <a:solidFill>
                <a:schemeClr val="bg1"/>
              </a:solidFill>
            </a:endParaRPr>
          </a:p>
        </p:txBody>
      </p:sp>
      <p:sp>
        <p:nvSpPr>
          <p:cNvPr id="15363" name="Content Placeholder 2"/>
          <p:cNvSpPr>
            <a:spLocks noGrp="1"/>
          </p:cNvSpPr>
          <p:nvPr>
            <p:ph idx="1"/>
          </p:nvPr>
        </p:nvSpPr>
        <p:spPr>
          <a:xfrm>
            <a:off x="628650" y="1917700"/>
            <a:ext cx="7886700" cy="4351338"/>
          </a:xfrm>
        </p:spPr>
        <p:txBody>
          <a:bodyPr/>
          <a:lstStyle/>
          <a:p>
            <a:pPr marL="0" indent="0">
              <a:buFont typeface="Arial" panose="020B0604020202020204" pitchFamily="34" charset="0"/>
              <a:buNone/>
            </a:pPr>
            <a:r>
              <a:rPr lang="en-US" altLang="en-US" dirty="0"/>
              <a:t>Bullying prevention isn’t just up to one person, one school, or one community group. It’s takes all of us to create safe and supportive schools. When we join together, we can send the unified message to students who experience bullying that they aren’t alone.</a:t>
            </a:r>
          </a:p>
          <a:p>
            <a:pPr marL="0" indent="0">
              <a:buFont typeface="Arial" panose="020B0604020202020204" pitchFamily="34" charset="0"/>
              <a:buNone/>
            </a:pPr>
            <a:endParaRPr lang="en-US" altLang="en-US" sz="800" dirty="0"/>
          </a:p>
          <a:p>
            <a:pPr marL="0" indent="0" algn="ctr">
              <a:buFont typeface="Arial" panose="020B0604020202020204" pitchFamily="34" charset="0"/>
              <a:buNone/>
            </a:pPr>
            <a:r>
              <a:rPr lang="en-US" altLang="en-US" b="1" dirty="0"/>
              <a:t>_____________________________________</a:t>
            </a:r>
          </a:p>
          <a:p>
            <a:pPr marL="0" indent="0" algn="ctr">
              <a:buFont typeface="Arial" panose="020B0604020202020204" pitchFamily="34" charset="0"/>
              <a:buNone/>
            </a:pPr>
            <a:endParaRPr lang="en-US" altLang="en-US" b="1" dirty="0"/>
          </a:p>
          <a:p>
            <a:pPr marL="0" indent="0" algn="ctr">
              <a:buFont typeface="Arial" panose="020B0604020202020204" pitchFamily="34" charset="0"/>
              <a:buNone/>
            </a:pPr>
            <a:r>
              <a:rPr lang="en-US" altLang="en-US" b="1" dirty="0"/>
              <a:t>When we stand together, no one stands alone.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28650" y="222250"/>
            <a:ext cx="7886700" cy="1325563"/>
          </a:xfrm>
        </p:spPr>
        <p:txBody>
          <a:bodyPr/>
          <a:lstStyle/>
          <a:p>
            <a:pPr algn="ctr"/>
            <a:r>
              <a:rPr lang="en-US" altLang="en-US" sz="4800" b="1" dirty="0">
                <a:solidFill>
                  <a:schemeClr val="bg1"/>
                </a:solidFill>
              </a:rPr>
              <a:t>“Stand Up” vs. “Stand United”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000" r="3000"/>
          <a:stretch/>
        </p:blipFill>
        <p:spPr>
          <a:xfrm>
            <a:off x="1021956" y="1954530"/>
            <a:ext cx="7100087" cy="40805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28650" y="222250"/>
            <a:ext cx="7886700" cy="1325563"/>
          </a:xfrm>
        </p:spPr>
        <p:txBody>
          <a:bodyPr/>
          <a:lstStyle/>
          <a:p>
            <a:pPr algn="ctr"/>
            <a:r>
              <a:rPr lang="en-US" altLang="en-US" sz="4800" b="1">
                <a:solidFill>
                  <a:schemeClr val="bg1"/>
                </a:solidFill>
              </a:rPr>
              <a:t>Standing United For </a:t>
            </a:r>
            <a:br>
              <a:rPr lang="en-US" altLang="en-US" sz="4800" b="1">
                <a:solidFill>
                  <a:schemeClr val="bg1"/>
                </a:solidFill>
              </a:rPr>
            </a:br>
            <a:r>
              <a:rPr lang="en-US" altLang="en-US" sz="4800" i="1">
                <a:solidFill>
                  <a:schemeClr val="bg1"/>
                </a:solidFill>
              </a:rPr>
              <a:t>Kindness</a:t>
            </a:r>
          </a:p>
        </p:txBody>
      </p:sp>
      <p:sp>
        <p:nvSpPr>
          <p:cNvPr id="19459" name="Content Placeholder 2"/>
          <p:cNvSpPr>
            <a:spLocks noGrp="1"/>
          </p:cNvSpPr>
          <p:nvPr>
            <p:ph idx="1"/>
          </p:nvPr>
        </p:nvSpPr>
        <p:spPr/>
        <p:txBody>
          <a:bodyPr/>
          <a:lstStyle/>
          <a:p>
            <a:pPr marL="0" indent="0">
              <a:buFont typeface="Arial" panose="020B0604020202020204" pitchFamily="34" charset="0"/>
              <a:buNone/>
            </a:pPr>
            <a:r>
              <a:rPr lang="en-US" altLang="en-US" dirty="0"/>
              <a:t>Definition of “kindness,” according to Webster’s English Dictionary:</a:t>
            </a:r>
          </a:p>
          <a:p>
            <a:pPr marL="0" indent="0">
              <a:buFont typeface="Arial" panose="020B0604020202020204" pitchFamily="34" charset="0"/>
              <a:buNone/>
            </a:pPr>
            <a:r>
              <a:rPr lang="en-US" altLang="en-US" dirty="0"/>
              <a:t>	</a:t>
            </a:r>
            <a:r>
              <a:rPr lang="en-US" altLang="en-US" i="1" dirty="0"/>
              <a:t>The quality of being friendly, generous, and 	considerate. </a:t>
            </a:r>
          </a:p>
          <a:p>
            <a:pPr marL="0" indent="0">
              <a:buFont typeface="Arial" panose="020B0604020202020204" pitchFamily="34" charset="0"/>
              <a:buNone/>
            </a:pPr>
            <a:endParaRPr lang="en-US" altLang="en-US" sz="800" i="1" dirty="0"/>
          </a:p>
          <a:p>
            <a:pPr marL="0" indent="0">
              <a:buFont typeface="Arial" panose="020B0604020202020204" pitchFamily="34" charset="0"/>
              <a:buNone/>
            </a:pPr>
            <a:r>
              <a:rPr lang="en-US" altLang="en-US" dirty="0"/>
              <a:t>Ideas for </a:t>
            </a:r>
            <a:r>
              <a:rPr lang="en-US" altLang="en-US" b="1" dirty="0"/>
              <a:t>uniting for kindness</a:t>
            </a:r>
            <a:r>
              <a:rPr lang="en-US" altLang="en-US" dirty="0"/>
              <a:t>:</a:t>
            </a:r>
          </a:p>
          <a:p>
            <a:pPr lvl="1"/>
            <a:r>
              <a:rPr lang="en-US" altLang="en-US" dirty="0"/>
              <a:t>Give a random compliment to a peer. It only takes one sentence!</a:t>
            </a:r>
          </a:p>
          <a:p>
            <a:pPr lvl="1"/>
            <a:r>
              <a:rPr lang="en-US" altLang="en-US" dirty="0"/>
              <a:t>Write a positive message on a Post-it note and leave it on someone’s desk or locker.</a:t>
            </a:r>
          </a:p>
          <a:p>
            <a:pPr lvl="1"/>
            <a:r>
              <a:rPr lang="en-US" altLang="en-US" dirty="0"/>
              <a:t>Other ideas?</a:t>
            </a:r>
          </a:p>
          <a:p>
            <a:pPr marL="0" indent="0">
              <a:buFont typeface="Arial" panose="020B0604020202020204" pitchFamily="34" charset="0"/>
              <a:buNone/>
            </a:pPr>
            <a:endParaRPr lang="en-US" altLang="en-US"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28650" y="222250"/>
            <a:ext cx="7886700" cy="1325563"/>
          </a:xfrm>
        </p:spPr>
        <p:txBody>
          <a:bodyPr/>
          <a:lstStyle/>
          <a:p>
            <a:pPr algn="ctr"/>
            <a:r>
              <a:rPr lang="en-US" altLang="en-US" sz="4800" b="1">
                <a:solidFill>
                  <a:schemeClr val="bg1"/>
                </a:solidFill>
              </a:rPr>
              <a:t>Standing United For </a:t>
            </a:r>
            <a:br>
              <a:rPr lang="en-US" altLang="en-US" sz="4800" b="1">
                <a:solidFill>
                  <a:schemeClr val="bg1"/>
                </a:solidFill>
              </a:rPr>
            </a:br>
            <a:r>
              <a:rPr lang="en-US" altLang="en-US" sz="4800" i="1">
                <a:solidFill>
                  <a:schemeClr val="bg1"/>
                </a:solidFill>
              </a:rPr>
              <a:t>Acceptance</a:t>
            </a:r>
          </a:p>
        </p:txBody>
      </p:sp>
      <p:sp>
        <p:nvSpPr>
          <p:cNvPr id="20483" name="Content Placeholder 2"/>
          <p:cNvSpPr>
            <a:spLocks noGrp="1"/>
          </p:cNvSpPr>
          <p:nvPr>
            <p:ph idx="1"/>
          </p:nvPr>
        </p:nvSpPr>
        <p:spPr>
          <a:xfrm>
            <a:off x="488497" y="1858282"/>
            <a:ext cx="8167006" cy="4351338"/>
          </a:xfrm>
        </p:spPr>
        <p:txBody>
          <a:bodyPr/>
          <a:lstStyle/>
          <a:p>
            <a:pPr marL="0" indent="0">
              <a:buFont typeface="Arial" panose="020B0604020202020204" pitchFamily="34" charset="0"/>
              <a:buNone/>
            </a:pPr>
            <a:r>
              <a:rPr lang="en-US" altLang="en-US" dirty="0"/>
              <a:t>Definition of “accepting,” according to Webster’s English Dictionary:</a:t>
            </a:r>
          </a:p>
          <a:p>
            <a:pPr marL="0" indent="0">
              <a:buFont typeface="Arial" panose="020B0604020202020204" pitchFamily="34" charset="0"/>
              <a:buNone/>
            </a:pPr>
            <a:r>
              <a:rPr lang="en-US" altLang="en-US" dirty="0"/>
              <a:t>	</a:t>
            </a:r>
            <a:r>
              <a:rPr lang="en-US" altLang="en-US" i="1" dirty="0"/>
              <a:t>Tending to regard different types of people and 	ways of life with tolerance and acceptance</a:t>
            </a:r>
          </a:p>
          <a:p>
            <a:pPr marL="0" indent="0">
              <a:buFont typeface="Arial" panose="020B0604020202020204" pitchFamily="34" charset="0"/>
              <a:buNone/>
            </a:pPr>
            <a:endParaRPr lang="en-US" altLang="en-US" sz="800" i="1" dirty="0"/>
          </a:p>
          <a:p>
            <a:pPr marL="0" indent="0">
              <a:buFont typeface="Arial" panose="020B0604020202020204" pitchFamily="34" charset="0"/>
              <a:buNone/>
            </a:pPr>
            <a:r>
              <a:rPr lang="en-US" altLang="en-US" dirty="0"/>
              <a:t>Ideas for </a:t>
            </a:r>
            <a:r>
              <a:rPr lang="en-US" altLang="en-US" b="1" dirty="0"/>
              <a:t>uniting for acceptance</a:t>
            </a:r>
            <a:r>
              <a:rPr lang="en-US" altLang="en-US" dirty="0"/>
              <a:t>:</a:t>
            </a:r>
          </a:p>
          <a:p>
            <a:pPr lvl="1"/>
            <a:r>
              <a:rPr lang="en-US" altLang="en-US" dirty="0"/>
              <a:t>Talk to someone at school that you may think you don’t have much in common with. Ask about their interests – you may be surprised!</a:t>
            </a:r>
          </a:p>
          <a:p>
            <a:pPr lvl="1"/>
            <a:r>
              <a:rPr lang="en-US" altLang="en-US" dirty="0"/>
              <a:t>Hold the door open for someone and say hello.</a:t>
            </a:r>
          </a:p>
          <a:p>
            <a:pPr lvl="1"/>
            <a:r>
              <a:rPr lang="en-US" altLang="en-US" dirty="0"/>
              <a:t>Other ideas?</a:t>
            </a:r>
          </a:p>
          <a:p>
            <a:pPr lvl="1"/>
            <a:endParaRPr lang="en-US" altLang="en-US" dirty="0"/>
          </a:p>
          <a:p>
            <a:pPr lvl="1"/>
            <a:endParaRPr lang="en-US" altLang="en-US" dirty="0"/>
          </a:p>
          <a:p>
            <a:pPr marL="0" indent="0">
              <a:buFont typeface="Arial" panose="020B0604020202020204" pitchFamily="34" charset="0"/>
              <a:buNone/>
            </a:pPr>
            <a:endParaRPr lang="en-US" altLang="en-US"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28650" y="222250"/>
            <a:ext cx="7886700" cy="1325563"/>
          </a:xfrm>
        </p:spPr>
        <p:txBody>
          <a:bodyPr/>
          <a:lstStyle/>
          <a:p>
            <a:pPr algn="ctr"/>
            <a:r>
              <a:rPr lang="en-US" altLang="en-US" sz="4800" b="1">
                <a:solidFill>
                  <a:schemeClr val="bg1"/>
                </a:solidFill>
              </a:rPr>
              <a:t>Standing United For </a:t>
            </a:r>
            <a:br>
              <a:rPr lang="en-US" altLang="en-US" sz="4800" b="1">
                <a:solidFill>
                  <a:schemeClr val="bg1"/>
                </a:solidFill>
              </a:rPr>
            </a:br>
            <a:r>
              <a:rPr lang="en-US" altLang="en-US" sz="4800" i="1">
                <a:solidFill>
                  <a:schemeClr val="bg1"/>
                </a:solidFill>
              </a:rPr>
              <a:t>Inclusion</a:t>
            </a:r>
          </a:p>
        </p:txBody>
      </p:sp>
      <p:sp>
        <p:nvSpPr>
          <p:cNvPr id="22531" name="Content Placeholder 2"/>
          <p:cNvSpPr>
            <a:spLocks noGrp="1"/>
          </p:cNvSpPr>
          <p:nvPr>
            <p:ph idx="1"/>
          </p:nvPr>
        </p:nvSpPr>
        <p:spPr/>
        <p:txBody>
          <a:bodyPr/>
          <a:lstStyle/>
          <a:p>
            <a:pPr marL="0" indent="0">
              <a:buFont typeface="Arial" panose="020B0604020202020204" pitchFamily="34" charset="0"/>
              <a:buNone/>
            </a:pPr>
            <a:r>
              <a:rPr lang="en-US" altLang="en-US" dirty="0"/>
              <a:t>Definition of “inclusion,” according to Webster’s English Dictionary:</a:t>
            </a:r>
          </a:p>
          <a:p>
            <a:pPr marL="0" indent="0">
              <a:buFont typeface="Arial" panose="020B0604020202020204" pitchFamily="34" charset="0"/>
              <a:buNone/>
            </a:pPr>
            <a:r>
              <a:rPr lang="en-US" altLang="en-US" dirty="0"/>
              <a:t>	</a:t>
            </a:r>
            <a:r>
              <a:rPr lang="en-US" altLang="en-US" i="1" dirty="0"/>
              <a:t>Something taken in as part of a whole.</a:t>
            </a:r>
          </a:p>
          <a:p>
            <a:pPr marL="0" indent="0">
              <a:buFont typeface="Arial" panose="020B0604020202020204" pitchFamily="34" charset="0"/>
              <a:buNone/>
            </a:pPr>
            <a:br>
              <a:rPr lang="en-US" altLang="en-US" dirty="0"/>
            </a:br>
            <a:r>
              <a:rPr lang="en-US" altLang="en-US" dirty="0"/>
              <a:t>Ideas for </a:t>
            </a:r>
            <a:r>
              <a:rPr lang="en-US" altLang="en-US" b="1" dirty="0"/>
              <a:t>uniting for inclusion</a:t>
            </a:r>
            <a:r>
              <a:rPr lang="en-US" altLang="en-US" dirty="0"/>
              <a:t>:</a:t>
            </a:r>
          </a:p>
          <a:p>
            <a:pPr lvl="1"/>
            <a:r>
              <a:rPr lang="en-US" altLang="en-US" dirty="0"/>
              <a:t>Invite someone new to sit with you at lunch.</a:t>
            </a:r>
          </a:p>
          <a:p>
            <a:pPr lvl="1"/>
            <a:r>
              <a:rPr lang="en-US" altLang="en-US" dirty="0"/>
              <a:t>If you see someone alone at recess or during extended break, start a conversation with them. Ask how their day is going!</a:t>
            </a:r>
          </a:p>
          <a:p>
            <a:pPr lvl="1"/>
            <a:r>
              <a:rPr lang="en-US" altLang="en-US" dirty="0"/>
              <a:t>Other ideas?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28650" y="222250"/>
            <a:ext cx="7886700" cy="1325563"/>
          </a:xfrm>
        </p:spPr>
        <p:txBody>
          <a:bodyPr/>
          <a:lstStyle/>
          <a:p>
            <a:pPr algn="ctr"/>
            <a:r>
              <a:rPr lang="en-US" altLang="en-US" sz="4800" b="1">
                <a:solidFill>
                  <a:schemeClr val="bg1"/>
                </a:solidFill>
              </a:rPr>
              <a:t>Discussion Question</a:t>
            </a:r>
            <a:endParaRPr lang="en-US" altLang="en-US" sz="4800" i="1">
              <a:solidFill>
                <a:schemeClr val="bg1"/>
              </a:solidFill>
            </a:endParaRPr>
          </a:p>
        </p:txBody>
      </p:sp>
      <p:sp>
        <p:nvSpPr>
          <p:cNvPr id="24579" name="Content Placeholder 2"/>
          <p:cNvSpPr>
            <a:spLocks noGrp="1"/>
          </p:cNvSpPr>
          <p:nvPr>
            <p:ph idx="1"/>
          </p:nvPr>
        </p:nvSpPr>
        <p:spPr>
          <a:xfrm>
            <a:off x="798739" y="1825625"/>
            <a:ext cx="7546521" cy="4351338"/>
          </a:xfrm>
        </p:spPr>
        <p:txBody>
          <a:bodyPr/>
          <a:lstStyle/>
          <a:p>
            <a:pPr marL="0" indent="0" algn="ctr">
              <a:buFont typeface="Arial" panose="020B0604020202020204" pitchFamily="34" charset="0"/>
              <a:buNone/>
            </a:pPr>
            <a:endParaRPr lang="en-US" altLang="en-US" sz="6000" dirty="0"/>
          </a:p>
          <a:p>
            <a:pPr marL="0" indent="0" algn="ctr">
              <a:buFont typeface="Arial" panose="020B0604020202020204" pitchFamily="34" charset="0"/>
              <a:buNone/>
            </a:pPr>
            <a:r>
              <a:rPr lang="en-US" altLang="en-US" sz="6000" dirty="0"/>
              <a:t>How can we show </a:t>
            </a:r>
            <a:r>
              <a:rPr lang="en-US" altLang="en-US" sz="6000" b="1" dirty="0"/>
              <a:t>UNITY</a:t>
            </a:r>
            <a:r>
              <a:rPr lang="en-US" altLang="en-US" sz="6000" dirty="0"/>
              <a:t> in our school and community?</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1528</TotalTime>
  <Words>1123</Words>
  <Application>Microsoft Office PowerPoint</Application>
  <PresentationFormat>On-screen Show (4:3)</PresentationFormat>
  <Paragraphs>134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Unity and Bullying Prevention What’s the connection?</vt:lpstr>
      <vt:lpstr>What Does UNITY Mean?</vt:lpstr>
      <vt:lpstr>Connection between Unity and Bullying Prevention</vt:lpstr>
      <vt:lpstr>“Stand Up” vs. “Stand United”</vt:lpstr>
      <vt:lpstr>Standing United For  Kindness</vt:lpstr>
      <vt:lpstr>Standing United For  Acceptance</vt:lpstr>
      <vt:lpstr>Standing United For  Inclusion</vt:lpstr>
      <vt:lpstr>Discussion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Lindgren</dc:creator>
  <cp:lastModifiedBy>Julie Hertzog</cp:lastModifiedBy>
  <cp:revision>75</cp:revision>
  <dcterms:created xsi:type="dcterms:W3CDTF">2017-02-10T19:20:25Z</dcterms:created>
  <dcterms:modified xsi:type="dcterms:W3CDTF">2023-11-29T20:21:53Z</dcterms:modified>
</cp:coreProperties>
</file>