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29" r:id="rId2"/>
    <p:sldId id="256" r:id="rId3"/>
    <p:sldId id="330" r:id="rId4"/>
    <p:sldId id="333" r:id="rId5"/>
    <p:sldId id="332" r:id="rId6"/>
    <p:sldId id="331" r:id="rId7"/>
    <p:sldId id="338" r:id="rId8"/>
    <p:sldId id="336" r:id="rId9"/>
    <p:sldId id="337"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3060"/>
    <a:srgbClr val="F15C32"/>
    <a:srgbClr val="EC6849"/>
    <a:srgbClr val="F04922"/>
    <a:srgbClr val="ED48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53279" autoAdjust="0"/>
  </p:normalViewPr>
  <p:slideViewPr>
    <p:cSldViewPr snapToGrid="0">
      <p:cViewPr varScale="1">
        <p:scale>
          <a:sx n="32" d="100"/>
          <a:sy n="32" d="100"/>
        </p:scale>
        <p:origin x="2188" y="32"/>
      </p:cViewPr>
      <p:guideLst>
        <p:guide orient="horz" pos="2160"/>
        <p:guide pos="2880"/>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ertzog" userId="4f29e79a-f90a-439d-8c16-f72c24cc5093" providerId="ADAL" clId="{FB84105B-DB1C-477D-8D99-16FB857845B3}"/>
    <pc:docChg chg="modSld">
      <pc:chgData name="Julie Hertzog" userId="4f29e79a-f90a-439d-8c16-f72c24cc5093" providerId="ADAL" clId="{FB84105B-DB1C-477D-8D99-16FB857845B3}" dt="2023-11-29T20:22:45.882" v="0"/>
      <pc:docMkLst>
        <pc:docMk/>
      </pc:docMkLst>
      <pc:sldChg chg="modNotes">
        <pc:chgData name="Julie Hertzog" userId="4f29e79a-f90a-439d-8c16-f72c24cc5093" providerId="ADAL" clId="{FB84105B-DB1C-477D-8D99-16FB857845B3}" dt="2023-11-29T20:22:45.882" v="0"/>
        <pc:sldMkLst>
          <pc:docMk/>
          <pc:sldMk cId="0" sldId="3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B34F693-B068-45C2-8662-1EEC259A0FB3}" type="datetimeFigureOut">
              <a:rPr lang="en-US" altLang="en-US"/>
              <a:pPr>
                <a:defRPr/>
              </a:pPr>
              <a:t>11/29/2023</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E2731DF-34A2-4566-971C-F3A4EDEA66E3}" type="slidenum">
              <a:rPr lang="en-US" altLang="en-US"/>
              <a:pPr>
                <a:defRPr/>
              </a:pPr>
              <a:t>‹#›</a:t>
            </a:fld>
            <a:endParaRPr lang="en-US" altLang="en-US"/>
          </a:p>
        </p:txBody>
      </p:sp>
    </p:spTree>
    <p:extLst>
      <p:ext uri="{BB962C8B-B14F-4D97-AF65-F5344CB8AC3E}">
        <p14:creationId xmlns:p14="http://schemas.microsoft.com/office/powerpoint/2010/main" val="2720778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pacer.org/bullying" TargetMode="External"/><Relationship Id="rId2" Type="http://schemas.openxmlformats.org/officeDocument/2006/relationships/hyperlink" Target="mailto:bullying411@PACER.org" TargetMode="External"/><Relationship Id="rId1" Type="http://schemas.openxmlformats.org/officeDocument/2006/relationships/theme" Target="../theme/theme2.xml"/><Relationship Id="rId5" Type="http://schemas.openxmlformats.org/officeDocument/2006/relationships/hyperlink" Target="http://www.pacerkidsagainstbullying.org/" TargetMode="External"/><Relationship Id="rId4" Type="http://schemas.openxmlformats.org/officeDocument/2006/relationships/hyperlink" Target="http://www.pacerteensagainstbullying.org/" TargetMode="Externa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10"/>
          <p:cNvSpPr txBox="1">
            <a:spLocks noChangeArrowheads="1"/>
          </p:cNvSpPr>
          <p:nvPr/>
        </p:nvSpPr>
        <p:spPr bwMode="auto">
          <a:xfrm>
            <a:off x="150813" y="1061700"/>
            <a:ext cx="6437312" cy="7031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US" altLang="en-US"/>
          </a:p>
        </p:txBody>
      </p:sp>
      <p:sp>
        <p:nvSpPr>
          <p:cNvPr id="5" name="Notes Placeholder 4"/>
          <p:cNvSpPr>
            <a:spLocks noGrp="1"/>
          </p:cNvSpPr>
          <p:nvPr>
            <p:ph type="body" sz="quarter" idx="3"/>
          </p:nvPr>
        </p:nvSpPr>
        <p:spPr>
          <a:xfrm>
            <a:off x="269875" y="1629062"/>
            <a:ext cx="5486400" cy="3600450"/>
          </a:xfrm>
          <a:prstGeom prst="rect">
            <a:avLst/>
          </a:prstGeom>
        </p:spPr>
        <p:txBody>
          <a:bodyPr vert="horz" lIns="91440" tIns="45720" rIns="91440" bIns="45720" rtlCol="0"/>
          <a:lstStyle/>
          <a:p>
            <a:pPr eaLnBrk="1" hangingPunct="1"/>
            <a:r>
              <a:rPr lang="en-US" altLang="en-US" sz="1200" b="1" dirty="0"/>
              <a:t>Slide title</a:t>
            </a:r>
            <a:r>
              <a:rPr lang="en-US" altLang="en-US" sz="1200" dirty="0"/>
              <a:t>:  Cover Slide</a:t>
            </a:r>
          </a:p>
          <a:p>
            <a:pPr eaLnBrk="1" hangingPunct="1"/>
            <a:endParaRPr lang="en-US" altLang="en-US" sz="1200" b="1" dirty="0"/>
          </a:p>
          <a:p>
            <a:pPr eaLnBrk="1" hangingPunct="1"/>
            <a:r>
              <a:rPr lang="en-US" altLang="en-US" sz="1200" b="1" dirty="0"/>
              <a:t>Objective: </a:t>
            </a:r>
            <a:r>
              <a:rPr lang="en-US" altLang="en-US" sz="1200" dirty="0"/>
              <a:t>Slide to show onscreen pre-presentation</a:t>
            </a:r>
          </a:p>
          <a:p>
            <a:endParaRPr lang="en-US" altLang="en-US" sz="1200" dirty="0"/>
          </a:p>
          <a:p>
            <a:r>
              <a:rPr lang="en-US" altLang="en-US" sz="1200" b="1" dirty="0"/>
              <a:t>PACER’s National Bullying Prevention Center</a:t>
            </a:r>
          </a:p>
          <a:p>
            <a:r>
              <a:rPr lang="en-US" altLang="en-US" sz="1200" dirty="0"/>
              <a:t>Is a program of PACER Center</a:t>
            </a:r>
            <a:br>
              <a:rPr lang="en-US" altLang="en-US" sz="1200" dirty="0"/>
            </a:br>
            <a:r>
              <a:rPr lang="en-US" altLang="en-US" sz="1200" dirty="0"/>
              <a:t>8161 Normandale Blvd. | Bloomington, MN 55437</a:t>
            </a:r>
          </a:p>
          <a:p>
            <a:r>
              <a:rPr lang="en-US" altLang="en-US" sz="1200" dirty="0"/>
              <a:t>952.838.9000</a:t>
            </a:r>
          </a:p>
          <a:p>
            <a:r>
              <a:rPr lang="en-US" altLang="en-US" sz="1200" u="sng" dirty="0">
                <a:hlinkClick r:id="rId2"/>
              </a:rPr>
              <a:t>bullying411@PACER.org</a:t>
            </a:r>
            <a:endParaRPr lang="en-US" altLang="en-US" sz="1200" u="sng" dirty="0"/>
          </a:p>
          <a:p>
            <a:r>
              <a:rPr lang="en-US" altLang="en-US" sz="1200" dirty="0"/>
              <a:t>PACER.org/Bullying</a:t>
            </a:r>
            <a:br>
              <a:rPr lang="en-US" altLang="en-US" sz="1200" dirty="0"/>
            </a:br>
            <a:endParaRPr lang="en-US" altLang="en-US" sz="1200" dirty="0"/>
          </a:p>
          <a:p>
            <a:r>
              <a:rPr lang="en-US" altLang="en-US" sz="1200" dirty="0"/>
              <a:t>Founded in 2006, PACER’s National Bullying Prevention Center actively leads social change, so that bullying is no longer considered an accepted childhood rite of passage. PACER provides innovative resources for students, parents, educators, and others, and recognizes bullying as a serious community issue that impacts education, physical and emotional health, and the safety and well-being of students.</a:t>
            </a:r>
          </a:p>
          <a:p>
            <a:endParaRPr lang="en-US" altLang="en-US" sz="1200" dirty="0"/>
          </a:p>
          <a:p>
            <a:r>
              <a:rPr lang="en-US" altLang="en-US" sz="1200" dirty="0">
                <a:hlinkClick r:id="rId3"/>
              </a:rPr>
              <a:t>PACER.org/Bullying</a:t>
            </a:r>
            <a:r>
              <a:rPr lang="en-US" altLang="en-US" sz="1200" dirty="0"/>
              <a:t>: This is the portal page for parents and educators to access bullying resources, which include educational toolkits, awareness toolkits, contest ideas, promotional products and more.</a:t>
            </a:r>
          </a:p>
          <a:p>
            <a:r>
              <a:rPr lang="en-US" altLang="en-US" sz="1200" dirty="0">
                <a:hlinkClick r:id="rId4"/>
              </a:rPr>
              <a:t>PACERTeensAgainstBullying</a:t>
            </a:r>
            <a:r>
              <a:rPr lang="en-US" altLang="en-US" sz="1200" dirty="0"/>
              <a:t>: Created by and for teens, this website is a place for middle and high school students to find ways to address bullying, to take action, to be heard, and to own an important social cause.</a:t>
            </a:r>
          </a:p>
          <a:p>
            <a:r>
              <a:rPr lang="en-US" altLang="en-US" sz="1200" dirty="0">
                <a:hlinkClick r:id="rId5"/>
              </a:rPr>
              <a:t>PACERKidsAgainstBullying</a:t>
            </a:r>
            <a:r>
              <a:rPr lang="en-US" altLang="en-US" sz="1200" dirty="0"/>
              <a:t>: A creative, innovative and educational website designed for elementary school students to learn about bullying prevention, engage in activities and be inspired to take action</a:t>
            </a:r>
          </a:p>
          <a:p>
            <a:pPr lvl="2"/>
            <a:r>
              <a:rPr lang="en-US" noProof="0" dirty="0" err="1"/>
              <a:t>hird</a:t>
            </a:r>
            <a:r>
              <a:rPr lang="en-US" noProof="0" dirty="0"/>
              <a:t> level</a:t>
            </a:r>
          </a:p>
          <a:p>
            <a:pPr lvl="3"/>
            <a:r>
              <a:rPr lang="en-US" noProof="0" dirty="0"/>
              <a:t>Fourth level</a:t>
            </a:r>
          </a:p>
          <a:p>
            <a:pPr lvl="4"/>
            <a:r>
              <a:rPr lang="en-US" noProof="0" dirty="0"/>
              <a:t>Fifth level</a:t>
            </a:r>
          </a:p>
        </p:txBody>
      </p:sp>
      <p:cxnSp>
        <p:nvCxnSpPr>
          <p:cNvPr id="8" name="Straight Connector 7"/>
          <p:cNvCxnSpPr/>
          <p:nvPr/>
        </p:nvCxnSpPr>
        <p:spPr>
          <a:xfrm>
            <a:off x="0" y="839788"/>
            <a:ext cx="6856413" cy="12700"/>
          </a:xfrm>
          <a:prstGeom prst="line">
            <a:avLst/>
          </a:prstGeom>
        </p:spPr>
        <p:style>
          <a:lnRef idx="1">
            <a:schemeClr val="dk1"/>
          </a:lnRef>
          <a:fillRef idx="0">
            <a:schemeClr val="dk1"/>
          </a:fillRef>
          <a:effectRef idx="0">
            <a:schemeClr val="dk1"/>
          </a:effectRef>
          <a:fontRef idx="minor">
            <a:schemeClr val="tx1"/>
          </a:fontRef>
        </p:style>
      </p:cxnSp>
      <p:sp>
        <p:nvSpPr>
          <p:cNvPr id="4" name="Slide Image Placeholder 3"/>
          <p:cNvSpPr>
            <a:spLocks noGrp="1" noRot="1" noChangeAspect="1"/>
          </p:cNvSpPr>
          <p:nvPr>
            <p:ph type="sldImg" idx="2"/>
          </p:nvPr>
        </p:nvSpPr>
        <p:spPr>
          <a:xfrm>
            <a:off x="3812858" y="661750"/>
            <a:ext cx="2775267" cy="2081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10" name="TextBox 4"/>
          <p:cNvSpPr txBox="1">
            <a:spLocks noChangeArrowheads="1"/>
          </p:cNvSpPr>
          <p:nvPr/>
        </p:nvSpPr>
        <p:spPr bwMode="auto">
          <a:xfrm>
            <a:off x="182563" y="8648700"/>
            <a:ext cx="4206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 2024, PACER Center</a:t>
            </a:r>
          </a:p>
        </p:txBody>
      </p:sp>
      <p:sp>
        <p:nvSpPr>
          <p:cNvPr id="11" name="Slide Number Placeholder 6"/>
          <p:cNvSpPr txBox="1">
            <a:spLocks/>
          </p:cNvSpPr>
          <p:nvPr/>
        </p:nvSpPr>
        <p:spPr>
          <a:xfrm>
            <a:off x="3675062" y="8497888"/>
            <a:ext cx="2971800" cy="458787"/>
          </a:xfrm>
          <a:prstGeom prst="rect">
            <a:avLst/>
          </a:prstGeom>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dirty="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r>
              <a:rPr lang="en-US" altLang="en-US" dirty="0"/>
              <a:t>Page - </a:t>
            </a:r>
            <a:fld id="{77A9202A-2250-48D8-ADC7-E63CAD6AE925}" type="slidenum">
              <a:rPr lang="en-US" altLang="en-US" smtClean="0"/>
              <a:pPr>
                <a:defRPr/>
              </a:pPr>
              <a:t>‹#›</a:t>
            </a:fld>
            <a:r>
              <a:rPr lang="en-US" altLang="en-US" dirty="0"/>
              <a:t> - </a:t>
            </a:r>
          </a:p>
        </p:txBody>
      </p:sp>
      <p:sp>
        <p:nvSpPr>
          <p:cNvPr id="12" name="TextBox 4"/>
          <p:cNvSpPr txBox="1">
            <a:spLocks noChangeArrowheads="1"/>
          </p:cNvSpPr>
          <p:nvPr/>
        </p:nvSpPr>
        <p:spPr bwMode="auto">
          <a:xfrm>
            <a:off x="209550" y="231299"/>
            <a:ext cx="3025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400" b="1" dirty="0"/>
              <a:t>Ways to “Be There”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400" i="1" dirty="0"/>
              <a:t>As A</a:t>
            </a:r>
            <a:r>
              <a:rPr lang="en-US" altLang="en-US" sz="1400" i="1" baseline="0" dirty="0"/>
              <a:t> Student Who Witnesses Bullying</a:t>
            </a:r>
          </a:p>
        </p:txBody>
      </p:sp>
    </p:spTree>
    <p:extLst>
      <p:ext uri="{BB962C8B-B14F-4D97-AF65-F5344CB8AC3E}">
        <p14:creationId xmlns:p14="http://schemas.microsoft.com/office/powerpoint/2010/main" val="2390351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bullying411@PACER.or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pacerkidsagainstbullying.org/" TargetMode="External"/><Relationship Id="rId5" Type="http://schemas.openxmlformats.org/officeDocument/2006/relationships/hyperlink" Target="http://www.pacerteensagainstbullying.org/" TargetMode="External"/><Relationship Id="rId4" Type="http://schemas.openxmlformats.org/officeDocument/2006/relationships/hyperlink" Target="http://www.pacer.org/bully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3175" y="661988"/>
            <a:ext cx="2774950" cy="208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21469" y="1427987"/>
            <a:ext cx="5486400" cy="6037683"/>
          </a:xfrm>
        </p:spPr>
        <p:txBody>
          <a:bodyPr/>
          <a:lstStyle/>
          <a:p>
            <a:pPr eaLnBrk="1" hangingPunct="1"/>
            <a:r>
              <a:rPr lang="en-US" altLang="en-US" sz="1200" b="1" dirty="0"/>
              <a:t>Slide title</a:t>
            </a:r>
            <a:r>
              <a:rPr lang="en-US" altLang="en-US" sz="1200" dirty="0"/>
              <a:t>:  Cover Slide</a:t>
            </a:r>
          </a:p>
          <a:p>
            <a:pPr eaLnBrk="1" hangingPunct="1"/>
            <a:endParaRPr lang="en-US" altLang="en-US" sz="1200" b="1" dirty="0"/>
          </a:p>
          <a:p>
            <a:pPr eaLnBrk="1" hangingPunct="1"/>
            <a:r>
              <a:rPr lang="en-US" altLang="en-US" sz="1200" b="1" dirty="0"/>
              <a:t>Objective: </a:t>
            </a:r>
            <a:r>
              <a:rPr lang="en-US" altLang="en-US" sz="1200" dirty="0"/>
              <a:t>Slide to show onscreen pre-presentation</a:t>
            </a:r>
          </a:p>
          <a:p>
            <a:endParaRPr lang="en-US" altLang="en-US" sz="1200" dirty="0"/>
          </a:p>
          <a:p>
            <a:r>
              <a:rPr lang="en-US" altLang="en-US" sz="1200" b="1" dirty="0"/>
              <a:t>PACER’s National Bullying Prevention Center</a:t>
            </a:r>
          </a:p>
          <a:p>
            <a:r>
              <a:rPr lang="en-US" altLang="en-US" sz="1200" dirty="0"/>
              <a:t>Is a program of PACER Center</a:t>
            </a:r>
            <a:br>
              <a:rPr lang="en-US" altLang="en-US" sz="1200" dirty="0"/>
            </a:br>
            <a:r>
              <a:rPr lang="en-US" altLang="en-US" sz="1200" dirty="0"/>
              <a:t>8161 Normandale Blvd. | Bloomington, MN 55437</a:t>
            </a:r>
          </a:p>
          <a:p>
            <a:r>
              <a:rPr lang="en-US" altLang="en-US" sz="1200" dirty="0"/>
              <a:t>952.838.9000</a:t>
            </a:r>
          </a:p>
          <a:p>
            <a:r>
              <a:rPr lang="en-US" altLang="en-US" sz="1200" u="sng" dirty="0">
                <a:hlinkClick r:id="rId3"/>
              </a:rPr>
              <a:t>bullying411@PACER.org</a:t>
            </a:r>
            <a:endParaRPr lang="en-US" altLang="en-US" sz="1200" u="sng" dirty="0"/>
          </a:p>
          <a:p>
            <a:r>
              <a:rPr lang="en-US" altLang="en-US" sz="1200" dirty="0"/>
              <a:t>PACER.org/Bullying</a:t>
            </a:r>
            <a:br>
              <a:rPr lang="en-US" altLang="en-US" sz="1200" dirty="0"/>
            </a:br>
            <a:endParaRPr lang="en-US" altLang="en-US" sz="1200" dirty="0"/>
          </a:p>
          <a:p>
            <a:pPr>
              <a:defRPr/>
            </a:pPr>
            <a:r>
              <a:rPr lang="en-US" b="0" i="0" dirty="0">
                <a:effectLst/>
                <a:latin typeface="Calibri" panose="020F0502020204030204" pitchFamily="34" charset="0"/>
              </a:rPr>
              <a:t>Founded in 2006, PACER's National Bullying Prevention Center actively leads social change to prevent childhood bullying, so that all youth are safe and supported in their schools, communities and online. </a:t>
            </a:r>
            <a:r>
              <a:rPr lang="en-US" b="0" i="0">
                <a:effectLst/>
                <a:latin typeface="Calibri" panose="020F0502020204030204" pitchFamily="34" charset="0"/>
              </a:rPr>
              <a:t>PACER provides innovative resources for students, parents, educators, and others, and recognizes bullying as a serious community issue that impacts education, physical and emotional health, and the safety and well-being of students.</a:t>
            </a:r>
            <a:r>
              <a:rPr lang="en-US"/>
              <a:t>.</a:t>
            </a:r>
          </a:p>
          <a:p>
            <a:endParaRPr lang="en-US" altLang="en-US" sz="1200" dirty="0"/>
          </a:p>
          <a:p>
            <a:r>
              <a:rPr lang="en-US" altLang="en-US" sz="1200" dirty="0">
                <a:hlinkClick r:id="rId4"/>
              </a:rPr>
              <a:t>PACER.org/Bullying</a:t>
            </a:r>
            <a:r>
              <a:rPr lang="en-US" altLang="en-US" sz="1200" dirty="0"/>
              <a:t>: This is the portal page for parents and educators to access bullying resources, which include educational toolkits, awareness toolkits, contest ideas, promotional products and more.</a:t>
            </a:r>
          </a:p>
          <a:p>
            <a:r>
              <a:rPr lang="en-US" altLang="en-US" sz="1200" dirty="0">
                <a:hlinkClick r:id="rId5"/>
              </a:rPr>
              <a:t>PACERTeensAgainstBullying</a:t>
            </a:r>
            <a:r>
              <a:rPr lang="en-US" altLang="en-US" sz="1200" dirty="0"/>
              <a:t>: Created by and for teens, this website is a place for middle and high school students to find ways to address bullying, to take action, to be heard, and to own an important social cause.</a:t>
            </a:r>
          </a:p>
          <a:p>
            <a:r>
              <a:rPr lang="en-US" altLang="en-US" sz="1200" dirty="0">
                <a:hlinkClick r:id="rId6"/>
              </a:rPr>
              <a:t>PACERKidsAgainstBullying</a:t>
            </a:r>
            <a:r>
              <a:rPr lang="en-US" altLang="en-US" sz="1200" dirty="0"/>
              <a:t>: A creative, innovative and educational website designed for elementary school students to learn about bullying prevention, engage in activities and be inspired to take action</a:t>
            </a:r>
          </a:p>
          <a:p>
            <a:endParaRPr lang="en-US" dirty="0"/>
          </a:p>
        </p:txBody>
      </p:sp>
    </p:spTree>
    <p:extLst>
      <p:ext uri="{BB962C8B-B14F-4D97-AF65-F5344CB8AC3E}">
        <p14:creationId xmlns:p14="http://schemas.microsoft.com/office/powerpoint/2010/main" val="331369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767263" y="142875"/>
            <a:ext cx="1731962" cy="129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335280" y="1115218"/>
            <a:ext cx="6163945" cy="68018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r>
              <a:rPr lang="en-US" altLang="en-US" b="1" dirty="0"/>
              <a:t>Slide: </a:t>
            </a:r>
            <a:r>
              <a:rPr lang="en-US" altLang="en-US" dirty="0"/>
              <a:t>Being There	</a:t>
            </a:r>
            <a:endParaRPr lang="en-US" altLang="en-US" b="1" dirty="0"/>
          </a:p>
          <a:p>
            <a:pPr marL="171450" indent="-171450" eaLnBrk="1" hangingPunct="1">
              <a:spcBef>
                <a:spcPct val="0"/>
              </a:spcBef>
            </a:pPr>
            <a:endParaRPr lang="en-US" altLang="en-US" b="1" dirty="0"/>
          </a:p>
          <a:p>
            <a:pPr marL="171450" indent="-171450" eaLnBrk="1" hangingPunct="1">
              <a:spcBef>
                <a:spcPct val="0"/>
              </a:spcBef>
            </a:pPr>
            <a:r>
              <a:rPr lang="en-US" altLang="en-US" b="1" dirty="0"/>
              <a:t>Objective: </a:t>
            </a:r>
            <a:r>
              <a:rPr lang="en-US" altLang="en-US" dirty="0"/>
              <a:t>Show students why it’s important to be there for a peer experiencing bullying.</a:t>
            </a:r>
          </a:p>
          <a:p>
            <a:pPr marL="171450" indent="-171450" eaLnBrk="1" hangingPunct="1">
              <a:spcBef>
                <a:spcPct val="0"/>
              </a:spcBef>
            </a:pPr>
            <a:endParaRPr lang="en-US" altLang="en-US" sz="1000" dirty="0"/>
          </a:p>
          <a:p>
            <a:r>
              <a:rPr lang="en-US" sz="1100" dirty="0"/>
              <a:t>Think about what it means to feel all alone, to believe that no one cares, to think that there is no way to change what is happening when you are experiencing bullying.</a:t>
            </a:r>
          </a:p>
          <a:p>
            <a:pPr marL="171450" indent="-171450">
              <a:buFont typeface="Arial" panose="020B0604020202020204" pitchFamily="34" charset="0"/>
              <a:buChar char="•"/>
            </a:pPr>
            <a:r>
              <a:rPr lang="en-US" sz="1100" dirty="0"/>
              <a:t>That's a lonely place to be.</a:t>
            </a:r>
          </a:p>
          <a:p>
            <a:pPr marL="171450" indent="-171450">
              <a:buFont typeface="Arial" panose="020B0604020202020204" pitchFamily="34" charset="0"/>
              <a:buChar char="•"/>
            </a:pPr>
            <a:r>
              <a:rPr lang="en-US" sz="1100" dirty="0"/>
              <a:t>When everyone around you looks the other way, ignores you, and maybe even sides with the person hurting you, it’s hard to believe in yourself.</a:t>
            </a:r>
          </a:p>
          <a:p>
            <a:pPr marL="171450" indent="-171450">
              <a:buFont typeface="Arial" panose="020B0604020202020204" pitchFamily="34" charset="0"/>
              <a:buChar char="•"/>
            </a:pPr>
            <a:r>
              <a:rPr lang="en-US" sz="1100" dirty="0"/>
              <a:t>It's hard to think that life will ever be any different.</a:t>
            </a:r>
          </a:p>
          <a:p>
            <a:endParaRPr lang="en-US" sz="1100" dirty="0"/>
          </a:p>
          <a:p>
            <a:r>
              <a:rPr lang="en-US" sz="1100" dirty="0"/>
              <a:t>Imagine how all that can be different. Imagine during those times when you feel broken, that someone is there for you.</a:t>
            </a:r>
          </a:p>
          <a:p>
            <a:pPr marL="171450" indent="-171450">
              <a:buFont typeface="Arial" panose="020B0604020202020204" pitchFamily="34" charset="0"/>
              <a:buChar char="•"/>
            </a:pPr>
            <a:r>
              <a:rPr lang="en-US" sz="1100" dirty="0"/>
              <a:t>They talk to you, they tell you that it will be ok, that you matter.</a:t>
            </a:r>
          </a:p>
          <a:p>
            <a:pPr marL="171450" indent="-171450">
              <a:buFont typeface="Arial" panose="020B0604020202020204" pitchFamily="34" charset="0"/>
              <a:buChar char="•"/>
            </a:pPr>
            <a:r>
              <a:rPr lang="en-US" sz="1100" dirty="0"/>
              <a:t>They say that you deserve to be treated with respect and kindness.</a:t>
            </a:r>
          </a:p>
          <a:p>
            <a:pPr marL="171450" indent="-171450">
              <a:buFont typeface="Arial" panose="020B0604020202020204" pitchFamily="34" charset="0"/>
              <a:buChar char="•"/>
            </a:pPr>
            <a:r>
              <a:rPr lang="en-US" sz="1100" dirty="0"/>
              <a:t>They tell you that they will be there for you.</a:t>
            </a:r>
          </a:p>
          <a:p>
            <a:pPr marL="171450" indent="-171450">
              <a:buFont typeface="Arial" panose="020B0604020202020204" pitchFamily="34" charset="0"/>
              <a:buChar char="•"/>
            </a:pPr>
            <a:r>
              <a:rPr lang="en-US" sz="1100" dirty="0"/>
              <a:t>Imagine how different that feels. It doesn't take away all the hurt, but hope is a powerful medicine for pain.</a:t>
            </a:r>
          </a:p>
          <a:p>
            <a:endParaRPr lang="en-US" sz="1100" dirty="0"/>
          </a:p>
          <a:p>
            <a:r>
              <a:rPr lang="en-US" sz="1100" b="1" dirty="0"/>
              <a:t>Example to share with students:</a:t>
            </a:r>
          </a:p>
          <a:p>
            <a:r>
              <a:rPr lang="en-US" sz="1100" dirty="0"/>
              <a:t>Imagine you’re walking through your neighborhood at night and you see a store being broken into. You know the owners of the store and they’re good people. What can do to “be there” for them?</a:t>
            </a:r>
            <a:br>
              <a:rPr lang="en-US" sz="1100" dirty="0"/>
            </a:br>
            <a:br>
              <a:rPr lang="en-US" sz="1100" dirty="0"/>
            </a:br>
            <a:r>
              <a:rPr lang="en-US" sz="1100" dirty="0"/>
              <a:t>You could confront the robbers, but that would probably end with someone getting hurt or making the situation worse. You could call the police and report the robbery, which would be both responsible and helpful. But in addition to reporting the robbery, perhaps the most helpful thing you could do would be to come by the store in the morning and express your support to the owners of the store, assure them that many in the neighborhood support them, and maybe even offer to help clean up.</a:t>
            </a:r>
            <a:br>
              <a:rPr lang="en-US" sz="1100" dirty="0"/>
            </a:br>
            <a:br>
              <a:rPr lang="en-US" sz="1100" dirty="0"/>
            </a:br>
            <a:r>
              <a:rPr lang="en-US" sz="1100" dirty="0"/>
              <a:t>Imagine how much something like that would mean to someone whose store had just been robbed. Now imagine a similar situation with someone being bullied. Confronting the students who are bullying directly may result in someone getting hurt. Reporting the bullying to an adult can certainly help.</a:t>
            </a:r>
            <a:br>
              <a:rPr lang="en-US" sz="1100" dirty="0"/>
            </a:br>
            <a:br>
              <a:rPr lang="en-US" sz="1100" dirty="0"/>
            </a:br>
            <a:r>
              <a:rPr lang="en-US" sz="1100" dirty="0"/>
              <a:t>One of the most powerful things you can do is to offer your support to the person who was bullied; let them know that they aren’t alone and that you will be there for them, even if you can’t fix the problem.</a:t>
            </a:r>
          </a:p>
          <a:p>
            <a:pPr marL="171450" indent="-171450" eaLnBrk="1" hangingPunct="1">
              <a:spcBef>
                <a:spcPct val="0"/>
              </a:spcBef>
            </a:pPr>
            <a:endParaRPr lang="en-US" altLang="en-US" dirty="0"/>
          </a:p>
        </p:txBody>
      </p:sp>
    </p:spTree>
    <p:extLst>
      <p:ext uri="{BB962C8B-B14F-4D97-AF65-F5344CB8AC3E}">
        <p14:creationId xmlns:p14="http://schemas.microsoft.com/office/powerpoint/2010/main" val="281805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3175" y="661988"/>
            <a:ext cx="2774950" cy="208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xfrm>
            <a:off x="377190" y="1383030"/>
            <a:ext cx="5543550" cy="60464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r>
              <a:rPr lang="en-US" altLang="en-US" b="1" dirty="0"/>
              <a:t>Slide: </a:t>
            </a:r>
            <a:r>
              <a:rPr lang="en-US" altLang="en-US" dirty="0"/>
              <a:t>Being There - Ideas</a:t>
            </a:r>
          </a:p>
          <a:p>
            <a:pPr marL="171450" indent="-171450" eaLnBrk="1" hangingPunct="1">
              <a:spcBef>
                <a:spcPct val="0"/>
              </a:spcBef>
            </a:pPr>
            <a:endParaRPr lang="en-US" altLang="en-US" dirty="0"/>
          </a:p>
          <a:p>
            <a:pPr marL="171450" indent="-171450" eaLnBrk="1" hangingPunct="1">
              <a:spcBef>
                <a:spcPct val="0"/>
              </a:spcBef>
            </a:pPr>
            <a:r>
              <a:rPr lang="en-US" altLang="en-US" b="1" dirty="0"/>
              <a:t>Objective:  </a:t>
            </a:r>
            <a:r>
              <a:rPr lang="en-US" altLang="en-US" dirty="0"/>
              <a:t>This will give students tangible ideas </a:t>
            </a:r>
          </a:p>
          <a:p>
            <a:pPr marL="171450" indent="-171450" eaLnBrk="1" hangingPunct="1">
              <a:spcBef>
                <a:spcPct val="0"/>
              </a:spcBef>
            </a:pPr>
            <a:r>
              <a:rPr lang="en-US" altLang="en-US" dirty="0"/>
              <a:t>about how to be there for a peer experiencing</a:t>
            </a:r>
          </a:p>
          <a:p>
            <a:pPr marL="171450" indent="-171450" eaLnBrk="1" hangingPunct="1">
              <a:spcBef>
                <a:spcPct val="0"/>
              </a:spcBef>
            </a:pPr>
            <a:r>
              <a:rPr lang="en-US" altLang="en-US" dirty="0"/>
              <a:t>bullying.</a:t>
            </a:r>
          </a:p>
          <a:p>
            <a:pPr marL="171450" indent="-171450" eaLnBrk="1" hangingPunct="1">
              <a:spcBef>
                <a:spcPct val="0"/>
              </a:spcBef>
            </a:pPr>
            <a:endParaRPr lang="en-US" altLang="en-US" b="1" dirty="0"/>
          </a:p>
          <a:p>
            <a:r>
              <a:rPr lang="en-US" b="1" dirty="0"/>
              <a:t>Being There - Ideas</a:t>
            </a:r>
          </a:p>
          <a:p>
            <a:pPr marL="171450" indent="-171450">
              <a:buFont typeface="Arial" panose="020B0604020202020204" pitchFamily="34" charset="0"/>
              <a:buChar char="•"/>
            </a:pPr>
            <a:r>
              <a:rPr lang="en-US" dirty="0"/>
              <a:t>When you see something, do something!</a:t>
            </a:r>
          </a:p>
          <a:p>
            <a:pPr marL="171450" indent="-171450">
              <a:buFont typeface="Arial" panose="020B0604020202020204" pitchFamily="34" charset="0"/>
              <a:buChar char="•"/>
            </a:pPr>
            <a:r>
              <a:rPr lang="en-US" dirty="0"/>
              <a:t>Don’t focus on fixing the problem, focus on how you be supportive.</a:t>
            </a:r>
          </a:p>
          <a:p>
            <a:pPr marL="171450" indent="-171450">
              <a:buFont typeface="Arial" panose="020B0604020202020204" pitchFamily="34" charset="0"/>
              <a:buChar char="•"/>
            </a:pPr>
            <a:r>
              <a:rPr lang="en-US" dirty="0"/>
              <a:t>Know that talking with someone will help them.</a:t>
            </a:r>
          </a:p>
          <a:p>
            <a:pPr marL="171450" indent="-171450">
              <a:buFont typeface="Arial" panose="020B0604020202020204" pitchFamily="34" charset="0"/>
              <a:buChar char="•"/>
            </a:pPr>
            <a:r>
              <a:rPr lang="en-US" dirty="0"/>
              <a:t>Think of questions that will lead them to open up more to you.</a:t>
            </a:r>
          </a:p>
          <a:p>
            <a:pPr marL="171450" indent="-171450">
              <a:buFont typeface="Arial" panose="020B0604020202020204" pitchFamily="34" charset="0"/>
              <a:buChar char="•"/>
            </a:pPr>
            <a:r>
              <a:rPr lang="en-US" dirty="0"/>
              <a:t>Show that you’re listening by allowing them to talk more than you.</a:t>
            </a:r>
          </a:p>
          <a:p>
            <a:pPr marL="171450" indent="-171450">
              <a:buFont typeface="Arial" panose="020B0604020202020204" pitchFamily="34" charset="0"/>
              <a:buChar char="•"/>
            </a:pPr>
            <a:r>
              <a:rPr lang="en-US" dirty="0"/>
              <a:t>Being there for someone doesn’t mean solving the problem. It means being an emotional supporter.</a:t>
            </a:r>
          </a:p>
          <a:p>
            <a:pPr marL="171450" indent="-171450">
              <a:buFont typeface="Arial" panose="020B0604020202020204" pitchFamily="34" charset="0"/>
              <a:buChar char="•"/>
            </a:pPr>
            <a:r>
              <a:rPr lang="en-US" dirty="0"/>
              <a:t>Avoid aggression, anger, and confusion.</a:t>
            </a:r>
          </a:p>
          <a:p>
            <a:pPr marL="171450" indent="-171450">
              <a:buFont typeface="Arial" panose="020B0604020202020204" pitchFamily="34" charset="0"/>
              <a:buChar char="•"/>
            </a:pPr>
            <a:r>
              <a:rPr lang="en-US" dirty="0"/>
              <a:t>Be confident and genuine with your suggestions and words.</a:t>
            </a:r>
          </a:p>
          <a:p>
            <a:pPr marL="171450" indent="-171450">
              <a:buFont typeface="Arial" panose="020B0604020202020204" pitchFamily="34" charset="0"/>
              <a:buChar char="•"/>
            </a:pPr>
            <a:r>
              <a:rPr lang="en-US" dirty="0"/>
              <a:t>Help them think through how they can tell their parents,</a:t>
            </a:r>
            <a:r>
              <a:rPr lang="en-US" baseline="0" dirty="0"/>
              <a:t> a</a:t>
            </a:r>
            <a:r>
              <a:rPr lang="en-US" dirty="0"/>
              <a:t>nd what to do if that doesn’t help.</a:t>
            </a:r>
          </a:p>
          <a:p>
            <a:pPr marL="171450" indent="-171450">
              <a:buFont typeface="Arial" panose="020B0604020202020204" pitchFamily="34" charset="0"/>
              <a:buChar char="•"/>
            </a:pPr>
            <a:r>
              <a:rPr lang="en-US" dirty="0"/>
              <a:t>Let them know that they can talk with you anytime.</a:t>
            </a:r>
          </a:p>
          <a:p>
            <a:pPr marL="171450" indent="-171450">
              <a:buFont typeface="Arial" panose="020B0604020202020204" pitchFamily="34" charset="0"/>
              <a:buChar char="•"/>
            </a:pPr>
            <a:r>
              <a:rPr lang="en-US" dirty="0"/>
              <a:t>Never judge or blame them!</a:t>
            </a:r>
          </a:p>
          <a:p>
            <a:pPr marL="171450" indent="-171450" eaLnBrk="1" hangingPunct="1">
              <a:spcBef>
                <a:spcPct val="0"/>
              </a:spcBef>
            </a:pPr>
            <a:endParaRPr lang="en-US" altLang="en-US" b="1" dirty="0"/>
          </a:p>
        </p:txBody>
      </p:sp>
    </p:spTree>
    <p:extLst>
      <p:ext uri="{BB962C8B-B14F-4D97-AF65-F5344CB8AC3E}">
        <p14:creationId xmlns:p14="http://schemas.microsoft.com/office/powerpoint/2010/main" val="378811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365625" y="215900"/>
            <a:ext cx="2154238" cy="161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399471" y="1107408"/>
            <a:ext cx="6120392" cy="68465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a:t>
            </a:r>
            <a:r>
              <a:rPr lang="en-US" dirty="0"/>
              <a:t>: Build Them Up</a:t>
            </a:r>
          </a:p>
          <a:p>
            <a:r>
              <a:rPr lang="en-US" b="1" dirty="0"/>
              <a:t>Objective</a:t>
            </a:r>
            <a:r>
              <a:rPr lang="en-US" dirty="0"/>
              <a:t>: Give students ideas on way to support someone</a:t>
            </a:r>
          </a:p>
          <a:p>
            <a:r>
              <a:rPr lang="en-US" dirty="0"/>
              <a:t>experiencing bullying.</a:t>
            </a:r>
          </a:p>
          <a:p>
            <a:endParaRPr lang="en-US" dirty="0"/>
          </a:p>
          <a:p>
            <a:r>
              <a:rPr lang="en-US" dirty="0"/>
              <a:t>When you are being mistreated, it can be hard to feel good about yourself. Being bullied can bring down self-confidence, self-worth, and self-esteem. It can increase anxiety and depression.</a:t>
            </a:r>
          </a:p>
          <a:p>
            <a:pPr marL="171450" indent="-171450">
              <a:buFont typeface="Arial" panose="020B0604020202020204" pitchFamily="34" charset="0"/>
              <a:buChar char="•"/>
            </a:pPr>
            <a:r>
              <a:rPr lang="en-US" dirty="0"/>
              <a:t>Bullying so often tears people down.</a:t>
            </a:r>
          </a:p>
          <a:p>
            <a:pPr marL="171450" indent="-171450">
              <a:buFont typeface="Arial" panose="020B0604020202020204" pitchFamily="34" charset="0"/>
              <a:buChar char="•"/>
            </a:pPr>
            <a:r>
              <a:rPr lang="en-US" dirty="0"/>
              <a:t>When you know that someone has been broken down, help them back up.</a:t>
            </a:r>
          </a:p>
          <a:p>
            <a:endParaRPr lang="en-US" dirty="0"/>
          </a:p>
          <a:p>
            <a:r>
              <a:rPr lang="en-US" dirty="0"/>
              <a:t>Building someone up is about:</a:t>
            </a:r>
          </a:p>
          <a:p>
            <a:pPr marL="171450" indent="-171450">
              <a:buFont typeface="Arial" panose="020B0604020202020204" pitchFamily="34" charset="0"/>
              <a:buChar char="•"/>
            </a:pPr>
            <a:r>
              <a:rPr lang="en-US" dirty="0"/>
              <a:t>letting them know that someone is there to help.</a:t>
            </a:r>
          </a:p>
          <a:p>
            <a:pPr marL="171450" indent="-171450">
              <a:buFont typeface="Arial" panose="020B0604020202020204" pitchFamily="34" charset="0"/>
              <a:buChar char="•"/>
            </a:pPr>
            <a:r>
              <a:rPr lang="en-US" dirty="0"/>
              <a:t>helping them get back their confidence.</a:t>
            </a:r>
          </a:p>
          <a:p>
            <a:pPr marL="171450" indent="-171450">
              <a:buFont typeface="Arial" panose="020B0604020202020204" pitchFamily="34" charset="0"/>
              <a:buChar char="•"/>
            </a:pPr>
            <a:r>
              <a:rPr lang="en-US" dirty="0"/>
              <a:t>encouraging them that they are ok just the way they are.</a:t>
            </a:r>
          </a:p>
          <a:p>
            <a:pPr marL="171450" indent="-171450">
              <a:buFont typeface="Arial" panose="020B0604020202020204" pitchFamily="34" charset="0"/>
              <a:buChar char="•"/>
            </a:pPr>
            <a:r>
              <a:rPr lang="en-US" dirty="0"/>
              <a:t>letting them know that they are important.</a:t>
            </a:r>
          </a:p>
          <a:p>
            <a:r>
              <a:rPr lang="en-US" dirty="0"/>
              <a:t>Be creative, sincere, and generous in your efforts to support your peers. Building someone up doesn’t always have to involve compliments, or even words. Letting someone know that they are not alone is one of the most effective interventions according to those who have been bullied.</a:t>
            </a:r>
          </a:p>
          <a:p>
            <a:endParaRPr lang="en-US" dirty="0"/>
          </a:p>
          <a:p>
            <a:r>
              <a:rPr lang="en-US" b="1" dirty="0"/>
              <a:t>Share this example with your students:</a:t>
            </a:r>
          </a:p>
          <a:p>
            <a:r>
              <a:rPr lang="en-US" dirty="0"/>
              <a:t>Imagine someone is being bullied for being really into a hobby that you secretly enjoy as well. You know that most people don’t think it’s “cool,” but it’s something you really love to do. You see someone else being made fun of for enjoying it, and you remember why you keep your own enjoyment a secret. You don’t want to join them at the receiving end of this torment.</a:t>
            </a:r>
            <a:br>
              <a:rPr lang="en-US" dirty="0"/>
            </a:br>
            <a:br>
              <a:rPr lang="en-US" dirty="0"/>
            </a:br>
            <a:r>
              <a:rPr lang="en-US" dirty="0"/>
              <a:t>But what if there was a way for you to support this person without putting yourself in harm’s way? You don’t have to make a public declaration, but even talking privately to this person and letting them know that you understand can make a huge difference. And if you want to make an even bigger impact, make an effort to include this person at school. Maybe now that you know there’s someone else who shares your interests, neither one of you will feel so alone. </a:t>
            </a:r>
            <a:br>
              <a:rPr lang="en-US" dirty="0"/>
            </a:br>
            <a:endParaRPr lang="en-US" b="1" dirty="0"/>
          </a:p>
          <a:p>
            <a:pPr marL="171450" indent="-171450" eaLnBrk="1" hangingPunct="1">
              <a:spcBef>
                <a:spcPct val="0"/>
              </a:spcBef>
              <a:buFont typeface="Arial" panose="020B0604020202020204" pitchFamily="34" charset="0"/>
              <a:buChar char="•"/>
            </a:pPr>
            <a:endParaRPr lang="en-US" altLang="en-US" dirty="0"/>
          </a:p>
        </p:txBody>
      </p:sp>
    </p:spTree>
    <p:extLst>
      <p:ext uri="{BB962C8B-B14F-4D97-AF65-F5344CB8AC3E}">
        <p14:creationId xmlns:p14="http://schemas.microsoft.com/office/powerpoint/2010/main" val="39956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4092575" y="447675"/>
            <a:ext cx="2312988" cy="1733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388620" y="1314449"/>
            <a:ext cx="5486400" cy="65331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r>
              <a:rPr lang="en-US" altLang="en-US" b="1" dirty="0"/>
              <a:t>Slide: </a:t>
            </a:r>
            <a:r>
              <a:rPr lang="en-US" altLang="en-US" dirty="0"/>
              <a:t>Build Them Up - Ideas</a:t>
            </a:r>
          </a:p>
          <a:p>
            <a:pPr marL="171450" indent="-171450" eaLnBrk="1" hangingPunct="1">
              <a:spcBef>
                <a:spcPct val="0"/>
              </a:spcBef>
            </a:pPr>
            <a:endParaRPr lang="en-US" altLang="en-US" b="1" dirty="0"/>
          </a:p>
          <a:p>
            <a:pPr marL="171450" indent="-171450" eaLnBrk="1" hangingPunct="1">
              <a:spcBef>
                <a:spcPct val="0"/>
              </a:spcBef>
            </a:pPr>
            <a:r>
              <a:rPr lang="en-US" altLang="en-US" b="1" dirty="0"/>
              <a:t>Objective: </a:t>
            </a:r>
            <a:r>
              <a:rPr lang="en-US" altLang="en-US" dirty="0"/>
              <a:t>Give students tangible ideas on how</a:t>
            </a:r>
          </a:p>
          <a:p>
            <a:pPr marL="171450" indent="-171450" eaLnBrk="1" hangingPunct="1">
              <a:spcBef>
                <a:spcPct val="0"/>
              </a:spcBef>
            </a:pPr>
            <a:r>
              <a:rPr lang="en-US" altLang="en-US" dirty="0"/>
              <a:t>to build up someone who has experienced bullying.</a:t>
            </a:r>
          </a:p>
          <a:p>
            <a:pPr marL="171450" indent="-171450" eaLnBrk="1" hangingPunct="1">
              <a:spcBef>
                <a:spcPct val="0"/>
              </a:spcBef>
            </a:pPr>
            <a:endParaRPr lang="en-US" altLang="en-US" dirty="0"/>
          </a:p>
          <a:p>
            <a:pPr marL="171450" indent="-171450">
              <a:buFont typeface="Arial" panose="020B0604020202020204" pitchFamily="34" charset="0"/>
              <a:buChar char="•"/>
            </a:pPr>
            <a:r>
              <a:rPr lang="en-US" dirty="0"/>
              <a:t>Invite them into a group activity.</a:t>
            </a:r>
          </a:p>
          <a:p>
            <a:pPr marL="171450" indent="-171450">
              <a:buFont typeface="Arial" panose="020B0604020202020204" pitchFamily="34" charset="0"/>
              <a:buChar char="•"/>
            </a:pPr>
            <a:r>
              <a:rPr lang="en-US" dirty="0"/>
              <a:t>Talk with them during class breaks, even if it’s just to say “hi”.</a:t>
            </a:r>
          </a:p>
          <a:p>
            <a:pPr marL="171450" indent="-171450">
              <a:buFont typeface="Arial" panose="020B0604020202020204" pitchFamily="34" charset="0"/>
              <a:buChar char="•"/>
            </a:pPr>
            <a:r>
              <a:rPr lang="en-US" dirty="0"/>
              <a:t>Actively make your non-verbal communication more inclusive, like leaving seats open at your lunch table rather than putting your stuff there.</a:t>
            </a:r>
          </a:p>
          <a:p>
            <a:pPr marL="171450" indent="-171450">
              <a:buFont typeface="Arial" panose="020B0604020202020204" pitchFamily="34" charset="0"/>
              <a:buChar char="•"/>
            </a:pPr>
            <a:r>
              <a:rPr lang="en-US" dirty="0"/>
              <a:t>Include them in conversations. Even if they don’t want to talk, make sure they know they are a part of the discussion.</a:t>
            </a:r>
          </a:p>
          <a:p>
            <a:pPr marL="171450" indent="-171450">
              <a:buFont typeface="Arial" panose="020B0604020202020204" pitchFamily="34" charset="0"/>
              <a:buChar char="•"/>
            </a:pPr>
            <a:r>
              <a:rPr lang="en-US" dirty="0"/>
              <a:t>Recognize the things that they do really well, and compliment them on their talents.</a:t>
            </a:r>
          </a:p>
          <a:p>
            <a:pPr marL="171450" indent="-171450">
              <a:buFont typeface="Arial" panose="020B0604020202020204" pitchFamily="34" charset="0"/>
              <a:buChar char="•"/>
            </a:pPr>
            <a:r>
              <a:rPr lang="en-US" dirty="0"/>
              <a:t>Don’t feel obligated to know the answer to the situation. Sometimes listening is the most genuine way to show support.</a:t>
            </a:r>
          </a:p>
          <a:p>
            <a:pPr marL="171450" indent="-171450">
              <a:buFont typeface="Arial" panose="020B0604020202020204" pitchFamily="34" charset="0"/>
              <a:buChar char="•"/>
            </a:pPr>
            <a:r>
              <a:rPr lang="en-US" dirty="0"/>
              <a:t>Remind them that they have you as a friend.</a:t>
            </a:r>
          </a:p>
          <a:p>
            <a:pPr marL="171450" indent="-171450">
              <a:buFont typeface="Arial" panose="020B0604020202020204" pitchFamily="34" charset="0"/>
              <a:buChar char="•"/>
            </a:pPr>
            <a:r>
              <a:rPr lang="en-US" dirty="0"/>
              <a:t>Offer to do activities together that will guarantee a smile or even a laugh.</a:t>
            </a:r>
          </a:p>
          <a:p>
            <a:pPr marL="171450" indent="-171450">
              <a:buFont typeface="Arial" panose="020B0604020202020204" pitchFamily="34" charset="0"/>
              <a:buChar char="•"/>
            </a:pPr>
            <a:r>
              <a:rPr lang="en-US" dirty="0"/>
              <a:t>Remind them that no one deserves to be disrespected, and that it won’t last forever.</a:t>
            </a:r>
          </a:p>
          <a:p>
            <a:pPr marL="171450" indent="-171450">
              <a:buFont typeface="Arial" panose="020B0604020202020204" pitchFamily="34" charset="0"/>
              <a:buChar char="•"/>
            </a:pPr>
            <a:r>
              <a:rPr lang="en-US" dirty="0"/>
              <a:t>Strategize positive ways to react if it happens again.</a:t>
            </a:r>
          </a:p>
          <a:p>
            <a:pPr marL="171450" indent="-171450">
              <a:buFont typeface="Arial" panose="020B0604020202020204" pitchFamily="34" charset="0"/>
              <a:buChar char="•"/>
            </a:pPr>
            <a:r>
              <a:rPr lang="en-US" dirty="0"/>
              <a:t>Things to say to the person being bullied:</a:t>
            </a:r>
          </a:p>
          <a:p>
            <a:pPr marL="628650" lvl="1" indent="-171450">
              <a:buFont typeface="Courier New" panose="02070309020205020404" pitchFamily="49" charset="0"/>
              <a:buChar char="o"/>
            </a:pPr>
            <a:r>
              <a:rPr lang="en-US" dirty="0"/>
              <a:t>I’m here for you.</a:t>
            </a:r>
          </a:p>
          <a:p>
            <a:pPr marL="628650" lvl="1" indent="-171450">
              <a:buFont typeface="Courier New" panose="02070309020205020404" pitchFamily="49" charset="0"/>
              <a:buChar char="o"/>
            </a:pPr>
            <a:r>
              <a:rPr lang="en-US" dirty="0"/>
              <a:t>You didn’t deserve that.</a:t>
            </a:r>
          </a:p>
          <a:p>
            <a:pPr marL="628650" lvl="1" indent="-171450">
              <a:buFont typeface="Courier New" panose="02070309020205020404" pitchFamily="49" charset="0"/>
              <a:buChar char="o"/>
            </a:pPr>
            <a:r>
              <a:rPr lang="en-US" dirty="0"/>
              <a:t>You are a good person in a bad situation.</a:t>
            </a:r>
          </a:p>
          <a:p>
            <a:pPr marL="628650" lvl="1" indent="-171450">
              <a:buFont typeface="Courier New" panose="02070309020205020404" pitchFamily="49" charset="0"/>
              <a:buChar char="o"/>
            </a:pPr>
            <a:r>
              <a:rPr lang="en-US" dirty="0"/>
              <a:t>That person was wrong to do that.</a:t>
            </a:r>
          </a:p>
          <a:p>
            <a:pPr marL="628650" lvl="1" indent="-171450">
              <a:buFont typeface="Courier New" panose="02070309020205020404" pitchFamily="49" charset="0"/>
              <a:buChar char="o"/>
            </a:pPr>
            <a:r>
              <a:rPr lang="en-US" dirty="0"/>
              <a:t>Let’s tell someone who can help.</a:t>
            </a:r>
          </a:p>
          <a:p>
            <a:pPr marL="628650" lvl="1" indent="-171450">
              <a:buFont typeface="Courier New" panose="02070309020205020404" pitchFamily="49" charset="0"/>
              <a:buChar char="o"/>
            </a:pPr>
            <a:r>
              <a:rPr lang="en-US" dirty="0"/>
              <a:t>Let’s find someone that you can talk to about this.</a:t>
            </a:r>
          </a:p>
          <a:p>
            <a:pPr marL="171450" indent="-171450">
              <a:buFont typeface="Arial" panose="020B0604020202020204" pitchFamily="34" charset="0"/>
              <a:buChar char="•"/>
            </a:pPr>
            <a:r>
              <a:rPr lang="en-US" dirty="0"/>
              <a:t>Simply listening and showing that you believe and care about what is going on will do wonders!</a:t>
            </a:r>
          </a:p>
          <a:p>
            <a:pPr marL="171450" indent="-171450" eaLnBrk="1" hangingPunct="1">
              <a:spcBef>
                <a:spcPct val="0"/>
              </a:spcBef>
            </a:pPr>
            <a:endParaRPr lang="en-US" altLang="en-US" dirty="0"/>
          </a:p>
        </p:txBody>
      </p:sp>
    </p:spTree>
    <p:extLst>
      <p:ext uri="{BB962C8B-B14F-4D97-AF65-F5344CB8AC3E}">
        <p14:creationId xmlns:p14="http://schemas.microsoft.com/office/powerpoint/2010/main" val="68908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4283075" y="261938"/>
            <a:ext cx="2174875" cy="1631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235585" y="1077912"/>
            <a:ext cx="6222365" cy="71414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r>
              <a:rPr lang="en-US" altLang="en-US" b="1" dirty="0"/>
              <a:t>Slide: </a:t>
            </a:r>
            <a:r>
              <a:rPr lang="en-US" altLang="en-US" dirty="0"/>
              <a:t>Turn a 180</a:t>
            </a:r>
          </a:p>
          <a:p>
            <a:pPr marL="171450" indent="-171450" eaLnBrk="1" hangingPunct="1">
              <a:spcBef>
                <a:spcPct val="0"/>
              </a:spcBef>
            </a:pPr>
            <a:endParaRPr lang="en-US" altLang="en-US" dirty="0"/>
          </a:p>
          <a:p>
            <a:pPr marL="171450" indent="-171450" eaLnBrk="1" hangingPunct="1">
              <a:spcBef>
                <a:spcPct val="0"/>
              </a:spcBef>
            </a:pPr>
            <a:r>
              <a:rPr lang="en-US" altLang="en-US" b="1" dirty="0"/>
              <a:t>Objective</a:t>
            </a:r>
            <a:r>
              <a:rPr lang="en-US" altLang="en-US" dirty="0"/>
              <a:t>: Help students learn what it means to </a:t>
            </a:r>
          </a:p>
          <a:p>
            <a:pPr marL="171450" indent="-171450" eaLnBrk="1" hangingPunct="1">
              <a:spcBef>
                <a:spcPct val="0"/>
              </a:spcBef>
            </a:pPr>
            <a:r>
              <a:rPr lang="en-US" altLang="en-US" dirty="0"/>
              <a:t>turn a 180 – flipping a negative situation to a positive</a:t>
            </a:r>
          </a:p>
          <a:p>
            <a:pPr marL="171450" indent="-171450" eaLnBrk="1" hangingPunct="1">
              <a:spcBef>
                <a:spcPct val="0"/>
              </a:spcBef>
            </a:pPr>
            <a:endParaRPr lang="en-US" altLang="en-US" dirty="0"/>
          </a:p>
          <a:p>
            <a:r>
              <a:rPr lang="en-US" dirty="0"/>
              <a:t>Research has shown that students are the most effective people to intervene in a bullying situation. Helping doesn’t always mean directly confronting the person bullying. You can show your support by diverting the situation in a more positive direction.</a:t>
            </a:r>
          </a:p>
          <a:p>
            <a:pPr marL="171450" indent="-171450">
              <a:buFont typeface="Arial" panose="020B0604020202020204" pitchFamily="34" charset="0"/>
              <a:buChar char="•"/>
            </a:pPr>
            <a:r>
              <a:rPr lang="en-US" dirty="0"/>
              <a:t>It’s not easy to be one person against a wave of negativity, but when one person speaks up, others will follow.</a:t>
            </a:r>
          </a:p>
          <a:p>
            <a:pPr marL="171450" indent="-171450">
              <a:buFont typeface="Arial" panose="020B0604020202020204" pitchFamily="34" charset="0"/>
              <a:buChar char="•"/>
            </a:pPr>
            <a:r>
              <a:rPr lang="en-US" dirty="0"/>
              <a:t>The biggest obstacle is believing you are powerless. You CAN make a difference.</a:t>
            </a:r>
          </a:p>
          <a:p>
            <a:endParaRPr lang="en-US" dirty="0"/>
          </a:p>
          <a:p>
            <a:r>
              <a:rPr lang="en-US" dirty="0"/>
              <a:t>Turning a 180 is about:</a:t>
            </a:r>
          </a:p>
          <a:p>
            <a:pPr marL="171450" indent="-171450">
              <a:buFont typeface="Arial" panose="020B0604020202020204" pitchFamily="34" charset="0"/>
              <a:buChar char="•"/>
            </a:pPr>
            <a:r>
              <a:rPr lang="en-US" dirty="0"/>
              <a:t>Redirecting a negative situation</a:t>
            </a:r>
          </a:p>
          <a:p>
            <a:pPr marL="171450" indent="-171450">
              <a:buFont typeface="Arial" panose="020B0604020202020204" pitchFamily="34" charset="0"/>
              <a:buChar char="•"/>
            </a:pPr>
            <a:r>
              <a:rPr lang="en-US" dirty="0"/>
              <a:t>Creating a more supportive school environment </a:t>
            </a:r>
          </a:p>
          <a:p>
            <a:pPr marL="171450" indent="-171450">
              <a:buFont typeface="Arial" panose="020B0604020202020204" pitchFamily="34" charset="0"/>
              <a:buChar char="•"/>
            </a:pPr>
            <a:r>
              <a:rPr lang="en-US" dirty="0"/>
              <a:t>Deescalating bullying situations. </a:t>
            </a:r>
          </a:p>
          <a:p>
            <a:r>
              <a:rPr lang="en-US" dirty="0"/>
              <a:t>Empowering students to intervene in a bullying situation doesn’t remove responsibility from adults in the school. Adults need to play an active role in bullying prevention, too. Often young people feel like they don’t have control over their own lives – but you CAN make a difference for your peers who are being bullied.</a:t>
            </a:r>
          </a:p>
          <a:p>
            <a:endParaRPr lang="en-US" dirty="0"/>
          </a:p>
          <a:p>
            <a:r>
              <a:rPr lang="en-US" b="1" dirty="0"/>
              <a:t>Example to share with students: </a:t>
            </a:r>
          </a:p>
          <a:p>
            <a:r>
              <a:rPr lang="en-US" dirty="0"/>
              <a:t>During class, your teacher announces the winner of the science fair – a quiet, intelligent girl who doesn’t have many friends. Immediately a bunch of your classmates start mocking her, joking about how she’ll never get a date to prom unless she makes one in the lab herself. You can see that this girl is getting really upset. You feel awful – she should be able to celebrate her big win.</a:t>
            </a:r>
            <a:br>
              <a:rPr lang="en-US" dirty="0"/>
            </a:br>
            <a:br>
              <a:rPr lang="en-US" dirty="0"/>
            </a:br>
            <a:r>
              <a:rPr lang="en-US" dirty="0"/>
              <a:t>What can you do? The whole class is starting to turn on this girl. You’re not sure that you’re brave enough to tell them to stop making fun of her…but maybe there’s a way for you to divert the situation. You take another look at her project, on display in the front of the room, and realize that it’s actually a pretty cool cell-phone-controlled robot. You start talking loudly to one of your friends about how cool it is, and ask the inventor if you can try it out. Pretty soon the rest of the class shifts their attention to watching the robot zoom around the classroom. Now everyone is focused on this girl’s amazing invention, rather than on tearing her down.</a:t>
            </a:r>
          </a:p>
          <a:p>
            <a:pPr marL="171450" indent="-171450">
              <a:buFont typeface="Arial" panose="020B0604020202020204" pitchFamily="34" charset="0"/>
              <a:buChar char="•"/>
            </a:pPr>
            <a:endParaRPr lang="en-US" dirty="0"/>
          </a:p>
          <a:p>
            <a:pPr marL="171450" indent="-171450" eaLnBrk="1" hangingPunct="1">
              <a:spcBef>
                <a:spcPct val="0"/>
              </a:spcBef>
            </a:pPr>
            <a:endParaRPr lang="en-US" altLang="en-US" dirty="0"/>
          </a:p>
        </p:txBody>
      </p:sp>
    </p:spTree>
    <p:extLst>
      <p:ext uri="{BB962C8B-B14F-4D97-AF65-F5344CB8AC3E}">
        <p14:creationId xmlns:p14="http://schemas.microsoft.com/office/powerpoint/2010/main" val="379157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4240213" y="158750"/>
            <a:ext cx="2279650" cy="1709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365760" y="1257300"/>
            <a:ext cx="5486400" cy="48348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r>
              <a:rPr lang="en-US" altLang="en-US" b="1" dirty="0"/>
              <a:t>Slide</a:t>
            </a:r>
            <a:r>
              <a:rPr lang="en-US" altLang="en-US" dirty="0"/>
              <a:t>: Turn a 180 - Ideas</a:t>
            </a:r>
          </a:p>
          <a:p>
            <a:pPr marL="171450" indent="-171450" eaLnBrk="1" hangingPunct="1">
              <a:spcBef>
                <a:spcPct val="0"/>
              </a:spcBef>
            </a:pPr>
            <a:endParaRPr lang="en-US" altLang="en-US" dirty="0"/>
          </a:p>
          <a:p>
            <a:pPr marL="171450" indent="-171450" eaLnBrk="1" hangingPunct="1">
              <a:spcBef>
                <a:spcPct val="0"/>
              </a:spcBef>
            </a:pPr>
            <a:r>
              <a:rPr lang="en-US" altLang="en-US" b="1" dirty="0"/>
              <a:t>Objective</a:t>
            </a:r>
            <a:r>
              <a:rPr lang="en-US" altLang="en-US" dirty="0"/>
              <a:t>:  Give students ideas on ways they can</a:t>
            </a:r>
          </a:p>
          <a:p>
            <a:pPr marL="171450" indent="-171450" eaLnBrk="1" hangingPunct="1">
              <a:spcBef>
                <a:spcPct val="0"/>
              </a:spcBef>
            </a:pPr>
            <a:r>
              <a:rPr lang="en-US" altLang="en-US" dirty="0"/>
              <a:t>turn a 180 when they see a bullying situation.</a:t>
            </a:r>
          </a:p>
          <a:p>
            <a:pPr marL="171450" indent="-171450" eaLnBrk="1" hangingPunct="1">
              <a:spcBef>
                <a:spcPct val="0"/>
              </a:spcBef>
            </a:pPr>
            <a:endParaRPr lang="en-US" altLang="en-US" dirty="0"/>
          </a:p>
          <a:p>
            <a:r>
              <a:rPr lang="en-US" b="1" dirty="0"/>
              <a:t>Ways you can turn a 180:</a:t>
            </a:r>
            <a:endParaRPr lang="en-US" dirty="0"/>
          </a:p>
          <a:p>
            <a:pPr marL="171450" indent="-171450">
              <a:buFont typeface="Arial" panose="020B0604020202020204" pitchFamily="34" charset="0"/>
              <a:buChar char="•"/>
            </a:pPr>
            <a:r>
              <a:rPr lang="en-US" dirty="0"/>
              <a:t>Change the subject when your peers start tearing someone down.</a:t>
            </a:r>
          </a:p>
          <a:p>
            <a:pPr marL="171450" indent="-171450">
              <a:buFont typeface="Arial" panose="020B0604020202020204" pitchFamily="34" charset="0"/>
              <a:buChar char="•"/>
            </a:pPr>
            <a:r>
              <a:rPr lang="en-US" dirty="0"/>
              <a:t>Make a point of saying something positive about a person who’s getting picked on.</a:t>
            </a:r>
          </a:p>
          <a:p>
            <a:pPr marL="171450" indent="-171450">
              <a:buFont typeface="Arial" panose="020B0604020202020204" pitchFamily="34" charset="0"/>
              <a:buChar char="•"/>
            </a:pPr>
            <a:r>
              <a:rPr lang="en-US" dirty="0"/>
              <a:t>Reach out to targets of bullying to show them that people do care about them.</a:t>
            </a:r>
          </a:p>
          <a:p>
            <a:pPr marL="171450" indent="-171450">
              <a:buFont typeface="Arial" panose="020B0604020202020204" pitchFamily="34" charset="0"/>
              <a:buChar char="•"/>
            </a:pPr>
            <a:r>
              <a:rPr lang="en-US" dirty="0"/>
              <a:t>Be blunt and surprise the person bullying by asking why they did/said it, but only if this is something you feel safe doing.</a:t>
            </a:r>
          </a:p>
          <a:p>
            <a:pPr marL="171450" indent="-171450">
              <a:buFont typeface="Arial" panose="020B0604020202020204" pitchFamily="34" charset="0"/>
              <a:buChar char="•"/>
            </a:pPr>
            <a:r>
              <a:rPr lang="en-US" dirty="0"/>
              <a:t>Let the person being harmed know that you think they are a good person.</a:t>
            </a:r>
          </a:p>
          <a:p>
            <a:pPr marL="171450" indent="-171450">
              <a:buFont typeface="Arial" panose="020B0604020202020204" pitchFamily="34" charset="0"/>
              <a:buChar char="•"/>
            </a:pPr>
            <a:r>
              <a:rPr lang="en-US" dirty="0"/>
              <a:t>Talk to an adult you think would handle the situation in the most effective way.</a:t>
            </a:r>
          </a:p>
          <a:p>
            <a:pPr marL="171450" indent="-171450">
              <a:buFont typeface="Arial" panose="020B0604020202020204" pitchFamily="34" charset="0"/>
              <a:buChar char="•"/>
            </a:pPr>
            <a:r>
              <a:rPr lang="en-US" dirty="0"/>
              <a:t>Talk to the person bullying and educate them on ways to respect others.</a:t>
            </a:r>
          </a:p>
          <a:p>
            <a:pPr marL="171450" indent="-171450">
              <a:buFont typeface="Arial" panose="020B0604020202020204" pitchFamily="34" charset="0"/>
              <a:buChar char="•"/>
            </a:pPr>
            <a:r>
              <a:rPr lang="en-US" dirty="0"/>
              <a:t>Anytime you read negativity about someone online, be sure to add something positive about them.</a:t>
            </a:r>
          </a:p>
          <a:p>
            <a:pPr marL="171450" indent="-171450">
              <a:buFont typeface="Arial" panose="020B0604020202020204" pitchFamily="34" charset="0"/>
              <a:buChar char="•"/>
            </a:pPr>
            <a:r>
              <a:rPr lang="en-US" dirty="0"/>
              <a:t>Report! There are ways to remove postings online that are hurtful.</a:t>
            </a:r>
          </a:p>
          <a:p>
            <a:endParaRPr lang="en-US" dirty="0"/>
          </a:p>
          <a:p>
            <a:pPr marL="171450" indent="-171450">
              <a:buFont typeface="Arial" panose="020B0604020202020204" pitchFamily="34" charset="0"/>
              <a:buChar char="•"/>
            </a:pPr>
            <a:endParaRPr lang="en-US" dirty="0"/>
          </a:p>
          <a:p>
            <a:pPr marL="171450" indent="-171450" eaLnBrk="1" hangingPunct="1">
              <a:spcBef>
                <a:spcPct val="0"/>
              </a:spcBef>
            </a:pPr>
            <a:endParaRPr lang="en-US" altLang="en-US" dirty="0"/>
          </a:p>
        </p:txBody>
      </p:sp>
    </p:spTree>
    <p:extLst>
      <p:ext uri="{BB962C8B-B14F-4D97-AF65-F5344CB8AC3E}">
        <p14:creationId xmlns:p14="http://schemas.microsoft.com/office/powerpoint/2010/main" val="159100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3175" y="661988"/>
            <a:ext cx="2774950" cy="208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342900" y="1303020"/>
            <a:ext cx="5486400" cy="58407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Slide: </a:t>
            </a:r>
            <a:r>
              <a:rPr lang="en-US" altLang="en-US" dirty="0"/>
              <a:t>Experiencing Bullying? Steps You Can Take</a:t>
            </a:r>
          </a:p>
          <a:p>
            <a:endParaRPr lang="en-US" altLang="en-US" b="1" dirty="0"/>
          </a:p>
          <a:p>
            <a:r>
              <a:rPr lang="en-US" altLang="en-US" b="1" dirty="0"/>
              <a:t>Objective: </a:t>
            </a:r>
            <a:r>
              <a:rPr lang="en-US" altLang="en-US" dirty="0"/>
              <a:t>Give students tangible steps they can </a:t>
            </a:r>
          </a:p>
          <a:p>
            <a:r>
              <a:rPr lang="en-US" altLang="en-US" dirty="0"/>
              <a:t>take if they experience bullying</a:t>
            </a:r>
          </a:p>
          <a:p>
            <a:endParaRPr lang="en-US" altLang="en-US" b="1" dirty="0"/>
          </a:p>
          <a:p>
            <a:endParaRPr lang="en-US" altLang="en-US" b="1" dirty="0"/>
          </a:p>
          <a:p>
            <a:endParaRPr lang="en-US" altLang="en-US" b="1" dirty="0"/>
          </a:p>
          <a:p>
            <a:pPr marL="0" indent="0">
              <a:buFont typeface="Arial" panose="020B0604020202020204" pitchFamily="34" charset="0"/>
              <a:buNone/>
            </a:pPr>
            <a:r>
              <a:rPr lang="en-US" altLang="en-US" b="1" dirty="0"/>
              <a:t>1. Know that you are not alone. </a:t>
            </a:r>
            <a:r>
              <a:rPr lang="en-US" altLang="en-US" dirty="0"/>
              <a:t>More than 1 in 5 students experience bullying. It can happen in any size school and in any grade. Even though it happens to a lot of kids, that doesn’t make it ok. No one deserves to be bullied, and everyone has the right to feel safe at school.</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b="1" dirty="0"/>
              <a:t>2. Tell an adult you trust. </a:t>
            </a:r>
            <a:r>
              <a:rPr lang="en-US" altLang="en-US" dirty="0"/>
              <a:t>Often students may not tell an adult because they don’t want to be a “snitch” or tattletale. But telling isn’t tattling. You know the difference – you tell to protect someone, you tattle or snitch to get someone in trouble. Know there are adults who care and who will you help you find a solution.</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b="1" dirty="0"/>
              <a:t>3. Be a self-advocate. </a:t>
            </a:r>
            <a:r>
              <a:rPr lang="en-US" altLang="en-US" dirty="0"/>
              <a:t>Being a self-advocate means speaking up for yourself, telling people what you need, and taking action. Along with advocating for yourself and what you need, surround yourself with people who care and will speak up for you. </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b="1" dirty="0"/>
              <a:t>Discussion question: What are other ideas or steps you can take if you experience bullying?</a:t>
            </a:r>
          </a:p>
          <a:p>
            <a:endParaRPr lang="en-US" altLang="en-US" b="1" dirty="0"/>
          </a:p>
        </p:txBody>
      </p:sp>
    </p:spTree>
    <p:extLst>
      <p:ext uri="{BB962C8B-B14F-4D97-AF65-F5344CB8AC3E}">
        <p14:creationId xmlns:p14="http://schemas.microsoft.com/office/powerpoint/2010/main" val="3428631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3175" y="661988"/>
            <a:ext cx="2774950" cy="208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302178" y="1287395"/>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Slide: </a:t>
            </a:r>
            <a:r>
              <a:rPr lang="en-US" altLang="en-US" dirty="0"/>
              <a:t>Discussion Question</a:t>
            </a:r>
          </a:p>
          <a:p>
            <a:endParaRPr lang="en-US" altLang="en-US" b="1" dirty="0"/>
          </a:p>
          <a:p>
            <a:pPr eaLnBrk="1" hangingPunct="1"/>
            <a:r>
              <a:rPr lang="en-US" altLang="en-US" b="1" dirty="0"/>
              <a:t>Objective: </a:t>
            </a:r>
            <a:r>
              <a:rPr lang="en-US" altLang="en-US" dirty="0"/>
              <a:t>Allows the students to discuss this </a:t>
            </a:r>
          </a:p>
          <a:p>
            <a:pPr eaLnBrk="1" hangingPunct="1"/>
            <a:r>
              <a:rPr lang="en-US" altLang="en-US" dirty="0"/>
              <a:t>week’s lesson and come up with ideas on how to</a:t>
            </a:r>
          </a:p>
          <a:p>
            <a:pPr eaLnBrk="1" hangingPunct="1"/>
            <a:r>
              <a:rPr lang="en-US" altLang="en-US" dirty="0"/>
              <a:t>support a peer experiencing bullying. It gives students </a:t>
            </a:r>
          </a:p>
          <a:p>
            <a:pPr eaLnBrk="1" hangingPunct="1"/>
            <a:r>
              <a:rPr lang="en-US" altLang="en-US" dirty="0"/>
              <a:t>the opportunity to reflect and apply concepts to </a:t>
            </a:r>
          </a:p>
          <a:p>
            <a:pPr eaLnBrk="1" hangingPunct="1"/>
            <a:r>
              <a:rPr lang="en-US" altLang="en-US" dirty="0"/>
              <a:t>personal life. </a:t>
            </a:r>
          </a:p>
          <a:p>
            <a:pPr eaLnBrk="1" hangingPunct="1"/>
            <a:endParaRPr lang="en-US" altLang="en-US" dirty="0"/>
          </a:p>
          <a:p>
            <a:pPr eaLnBrk="1" hangingPunct="1"/>
            <a:r>
              <a:rPr lang="en-US" altLang="en-US" dirty="0"/>
              <a:t>Discussion can be held in a large, entire class format or in smaller groups. If the discussion is in smaller groups, have one group member share what they discussed in a larger group setting. </a:t>
            </a:r>
          </a:p>
          <a:p>
            <a:pPr eaLnBrk="1" hangingPunct="1"/>
            <a:endParaRPr lang="en-US" altLang="en-US" dirty="0"/>
          </a:p>
          <a:p>
            <a:pPr eaLnBrk="1" hangingPunct="1"/>
            <a:r>
              <a:rPr lang="en-US" altLang="en-US" dirty="0"/>
              <a:t>This is also a great time to ask students if they have any questions or other thoughts </a:t>
            </a:r>
            <a:r>
              <a:rPr lang="en-US" altLang="en-US"/>
              <a:t>after learning </a:t>
            </a:r>
            <a:r>
              <a:rPr lang="en-US" altLang="en-US" dirty="0"/>
              <a:t>more about supporting peers.</a:t>
            </a:r>
          </a:p>
          <a:p>
            <a:endParaRPr lang="en-US" altLang="en-US" dirty="0"/>
          </a:p>
        </p:txBody>
      </p:sp>
    </p:spTree>
    <p:extLst>
      <p:ext uri="{BB962C8B-B14F-4D97-AF65-F5344CB8AC3E}">
        <p14:creationId xmlns:p14="http://schemas.microsoft.com/office/powerpoint/2010/main" val="284286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429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630B879-5D2F-4592-A029-B25476A32DF7}" type="datetimeFigureOut">
              <a:rPr lang="en-US" altLang="en-US"/>
              <a:pPr>
                <a:defRPr/>
              </a:pPr>
              <a:t>11/29/2023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5FB306-0609-4A2A-A755-5698DD342B5D}" type="slidenum">
              <a:rPr lang="en-US" altLang="en-US"/>
              <a:pPr>
                <a:defRPr/>
              </a:pPr>
              <a:t>‹#›</a:t>
            </a:fld>
            <a:endParaRPr lang="en-US" altLang="en-US"/>
          </a:p>
        </p:txBody>
      </p:sp>
    </p:spTree>
    <p:extLst>
      <p:ext uri="{BB962C8B-B14F-4D97-AF65-F5344CB8AC3E}">
        <p14:creationId xmlns:p14="http://schemas.microsoft.com/office/powerpoint/2010/main" val="365088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3D23DC5-4E9C-454A-92DA-06E0D2316164}" type="datetimeFigureOut">
              <a:rPr lang="en-US" altLang="en-US"/>
              <a:pPr>
                <a:defRPr/>
              </a:pPr>
              <a:t>11/29/2023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35949F-F381-4919-95BB-B2C0F83FF498}" type="slidenum">
              <a:rPr lang="en-US" altLang="en-US"/>
              <a:pPr>
                <a:defRPr/>
              </a:pPr>
              <a:t>‹#›</a:t>
            </a:fld>
            <a:endParaRPr lang="en-US" altLang="en-US"/>
          </a:p>
        </p:txBody>
      </p:sp>
    </p:spTree>
    <p:extLst>
      <p:ext uri="{BB962C8B-B14F-4D97-AF65-F5344CB8AC3E}">
        <p14:creationId xmlns:p14="http://schemas.microsoft.com/office/powerpoint/2010/main" val="163361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28650" y="222331"/>
            <a:ext cx="788670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A945AE9-C2CF-4D94-AF0A-141DE880DDE5}" type="slidenum">
              <a:rPr lang="en-US" altLang="en-US"/>
              <a:pPr>
                <a:defRPr/>
              </a:pPr>
              <a:t>‹#›</a:t>
            </a:fld>
            <a:endParaRPr lang="en-US" altLang="en-US"/>
          </a:p>
        </p:txBody>
      </p:sp>
    </p:spTree>
    <p:extLst>
      <p:ext uri="{BB962C8B-B14F-4D97-AF65-F5344CB8AC3E}">
        <p14:creationId xmlns:p14="http://schemas.microsoft.com/office/powerpoint/2010/main" val="74981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3A39236-EE49-4E55-BBBF-51A04BCF2E2A}" type="slidenum">
              <a:rPr lang="en-US" altLang="en-US"/>
              <a:pPr>
                <a:defRPr/>
              </a:pPr>
              <a:t>‹#›</a:t>
            </a:fld>
            <a:endParaRPr lang="en-US" altLang="en-US"/>
          </a:p>
        </p:txBody>
      </p:sp>
    </p:spTree>
    <p:extLst>
      <p:ext uri="{BB962C8B-B14F-4D97-AF65-F5344CB8AC3E}">
        <p14:creationId xmlns:p14="http://schemas.microsoft.com/office/powerpoint/2010/main" val="49854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20EB5A4F-4569-436F-94F6-D194748DB96F}" type="slidenum">
              <a:rPr lang="en-US" altLang="en-US"/>
              <a:pPr>
                <a:defRPr/>
              </a:pPr>
              <a:t>‹#›</a:t>
            </a:fld>
            <a:endParaRPr lang="en-US" altLang="en-US"/>
          </a:p>
        </p:txBody>
      </p:sp>
    </p:spTree>
    <p:extLst>
      <p:ext uri="{BB962C8B-B14F-4D97-AF65-F5344CB8AC3E}">
        <p14:creationId xmlns:p14="http://schemas.microsoft.com/office/powerpoint/2010/main" val="244760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10"/>
          </p:nvPr>
        </p:nvSpPr>
        <p:spPr/>
        <p:txBody>
          <a:bodyPr/>
          <a:lstStyle>
            <a:lvl1pPr>
              <a:defRPr/>
            </a:lvl1pPr>
          </a:lstStyle>
          <a:p>
            <a:pPr>
              <a:defRPr/>
            </a:pPr>
            <a:endParaRPr lang="en-US"/>
          </a:p>
        </p:txBody>
      </p:sp>
      <p:sp>
        <p:nvSpPr>
          <p:cNvPr id="8" name="Slide Number Placeholder 8"/>
          <p:cNvSpPr>
            <a:spLocks noGrp="1"/>
          </p:cNvSpPr>
          <p:nvPr>
            <p:ph type="sldNum" sz="quarter" idx="11"/>
          </p:nvPr>
        </p:nvSpPr>
        <p:spPr/>
        <p:txBody>
          <a:bodyPr/>
          <a:lstStyle>
            <a:lvl1pPr>
              <a:defRPr/>
            </a:lvl1pPr>
          </a:lstStyle>
          <a:p>
            <a:pPr>
              <a:defRPr/>
            </a:pPr>
            <a:fld id="{EE8BB15C-5E6B-437B-970D-8A17EFA802CC}" type="slidenum">
              <a:rPr lang="en-US" altLang="en-US"/>
              <a:pPr>
                <a:defRPr/>
              </a:pPr>
              <a:t>‹#›</a:t>
            </a:fld>
            <a:endParaRPr lang="en-US" altLang="en-US"/>
          </a:p>
        </p:txBody>
      </p:sp>
    </p:spTree>
    <p:extLst>
      <p:ext uri="{BB962C8B-B14F-4D97-AF65-F5344CB8AC3E}">
        <p14:creationId xmlns:p14="http://schemas.microsoft.com/office/powerpoint/2010/main" val="232659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endParaRPr lang="en-US"/>
          </a:p>
        </p:txBody>
      </p:sp>
      <p:sp>
        <p:nvSpPr>
          <p:cNvPr id="4" name="Slide Number Placeholder 4"/>
          <p:cNvSpPr>
            <a:spLocks noGrp="1"/>
          </p:cNvSpPr>
          <p:nvPr>
            <p:ph type="sldNum" sz="quarter" idx="11"/>
          </p:nvPr>
        </p:nvSpPr>
        <p:spPr/>
        <p:txBody>
          <a:bodyPr/>
          <a:lstStyle>
            <a:lvl1pPr>
              <a:defRPr/>
            </a:lvl1pPr>
          </a:lstStyle>
          <a:p>
            <a:pPr>
              <a:defRPr/>
            </a:pPr>
            <a:fld id="{20DC54A6-5DAB-4584-8BF5-61541F88EAAB}" type="slidenum">
              <a:rPr lang="en-US" altLang="en-US"/>
              <a:pPr>
                <a:defRPr/>
              </a:pPr>
              <a:t>‹#›</a:t>
            </a:fld>
            <a:endParaRPr lang="en-US" altLang="en-US"/>
          </a:p>
        </p:txBody>
      </p:sp>
    </p:spTree>
    <p:extLst>
      <p:ext uri="{BB962C8B-B14F-4D97-AF65-F5344CB8AC3E}">
        <p14:creationId xmlns:p14="http://schemas.microsoft.com/office/powerpoint/2010/main" val="25300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pPr>
              <a:defRPr/>
            </a:pPr>
            <a:fld id="{D8357F57-CD1A-42F5-B4D6-208EEBE011AB}" type="slidenum">
              <a:rPr lang="en-US" altLang="en-US"/>
              <a:pPr>
                <a:defRPr/>
              </a:pPr>
              <a:t>‹#›</a:t>
            </a:fld>
            <a:endParaRPr lang="en-US" altLang="en-US"/>
          </a:p>
        </p:txBody>
      </p:sp>
    </p:spTree>
    <p:extLst>
      <p:ext uri="{BB962C8B-B14F-4D97-AF65-F5344CB8AC3E}">
        <p14:creationId xmlns:p14="http://schemas.microsoft.com/office/powerpoint/2010/main" val="211282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F09E7F7-3710-4B21-823D-126F67DEFD48}" type="datetimeFigureOut">
              <a:rPr lang="en-US" altLang="en-US"/>
              <a:pPr>
                <a:defRPr/>
              </a:pPr>
              <a:t>11/29/2023</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7733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04B88D-3377-486F-A865-BEB2CC5AA757}" type="datetimeFigureOut">
              <a:rPr lang="en-US" altLang="en-US"/>
              <a:pPr>
                <a:defRPr/>
              </a:pPr>
              <a:t>11/29/2023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0E88CE-B054-4B4C-8E9F-3386F50BDD01}" type="slidenum">
              <a:rPr lang="en-US" altLang="en-US"/>
              <a:pPr>
                <a:defRPr/>
              </a:pPr>
              <a:t>‹#›</a:t>
            </a:fld>
            <a:endParaRPr lang="en-US" altLang="en-US"/>
          </a:p>
        </p:txBody>
      </p:sp>
    </p:spTree>
    <p:extLst>
      <p:ext uri="{BB962C8B-B14F-4D97-AF65-F5344CB8AC3E}">
        <p14:creationId xmlns:p14="http://schemas.microsoft.com/office/powerpoint/2010/main" val="155580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9196D2AC-AED4-4574-A39F-95B0FA74B48A}" type="datetimeFigureOut">
              <a:rPr lang="en-US" altLang="en-US"/>
              <a:pPr>
                <a:defRPr/>
              </a:pPr>
              <a:t>11/29/2023</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31BDD84-CFC5-4CEC-92EA-18E2385A995D}" type="slidenum">
              <a:rPr lang="en-US" altLang="en-US"/>
              <a:pPr>
                <a:defRPr/>
              </a:pPr>
              <a:t>‹#›</a:t>
            </a:fld>
            <a:endParaRPr lang="en-US" altLang="en-US"/>
          </a:p>
        </p:txBody>
      </p:sp>
      <p:sp>
        <p:nvSpPr>
          <p:cNvPr id="13" name="Slide Number Placeholder 5"/>
          <p:cNvSpPr txBox="1">
            <a:spLocks/>
          </p:cNvSpPr>
          <p:nvPr userDrawn="1"/>
        </p:nvSpPr>
        <p:spPr>
          <a:xfrm>
            <a:off x="5005388" y="6419850"/>
            <a:ext cx="393065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200" dirty="0"/>
              <a:t> © 2024 | PACER’s National Bullying Prevention Center - </a:t>
            </a:r>
            <a:fld id="{3F4ED1AB-B03A-4F5C-A723-F534A3B8EF83}" type="slidenum">
              <a:rPr lang="en-US" altLang="en-US" sz="1200" smtClean="0"/>
              <a:pPr eaLnBrk="1" hangingPunct="1">
                <a:defRPr/>
              </a:pPr>
              <a:t>‹#›</a:t>
            </a:fld>
            <a:endParaRPr lang="en-US" altLang="en-US" sz="1200" dirty="0"/>
          </a:p>
        </p:txBody>
      </p:sp>
      <p:cxnSp>
        <p:nvCxnSpPr>
          <p:cNvPr id="14" name="Straight Connector 13"/>
          <p:cNvCxnSpPr/>
          <p:nvPr userDrawn="1"/>
        </p:nvCxnSpPr>
        <p:spPr>
          <a:xfrm>
            <a:off x="0" y="6383338"/>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userDrawn="1"/>
        </p:nvCxnSpPr>
        <p:spPr>
          <a:xfrm>
            <a:off x="0" y="6729413"/>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pic>
        <p:nvPicPr>
          <p:cNvPr id="2" name="Picture 1" descr="A blue text on a white background&#10;&#10;Description automatically generated">
            <a:extLst>
              <a:ext uri="{FF2B5EF4-FFF2-40B4-BE49-F238E27FC236}">
                <a16:creationId xmlns:a16="http://schemas.microsoft.com/office/drawing/2014/main" id="{1A7CE8BA-485C-D3F1-534C-BEED8D97FA8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4593" y="6308529"/>
            <a:ext cx="3372576" cy="444636"/>
          </a:xfrm>
          <a:prstGeom prst="rect">
            <a:avLst/>
          </a:prstGeom>
        </p:spPr>
      </p:pic>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13" r:id="rId9"/>
    <p:sldLayoutId id="2147483814" r:id="rId10"/>
    <p:sldLayoutId id="214748381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ulieH\Desktop\NBPC_2015\YNA\YNA_Assets\IMAGES\HI RES\We're Here for You Imagery\Anti Bully PRINT &amp; OOH_HALLWAY.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61913"/>
            <a:ext cx="7727950" cy="54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930775"/>
            <a:ext cx="9144000" cy="1219200"/>
          </a:xfrm>
          <a:prstGeom prst="rect">
            <a:avLst/>
          </a:prstGeom>
          <a:solidFill>
            <a:srgbClr val="F15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EC6849"/>
              </a:solidFill>
            </a:endParaRPr>
          </a:p>
        </p:txBody>
      </p:sp>
      <p:sp>
        <p:nvSpPr>
          <p:cNvPr id="12292" name="TextBox 1"/>
          <p:cNvSpPr txBox="1">
            <a:spLocks noChangeArrowheads="1"/>
          </p:cNvSpPr>
          <p:nvPr/>
        </p:nvSpPr>
        <p:spPr bwMode="auto">
          <a:xfrm>
            <a:off x="1666875" y="4952093"/>
            <a:ext cx="6110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4000" dirty="0">
                <a:solidFill>
                  <a:schemeClr val="bg1"/>
                </a:solidFill>
                <a:latin typeface="Myriad Pro" pitchFamily="34" charset="0"/>
              </a:rPr>
              <a:t>WAYS TO ‘BE THERE’</a:t>
            </a:r>
          </a:p>
        </p:txBody>
      </p:sp>
      <p:sp>
        <p:nvSpPr>
          <p:cNvPr id="6" name="TextBox 5"/>
          <p:cNvSpPr txBox="1"/>
          <p:nvPr/>
        </p:nvSpPr>
        <p:spPr>
          <a:xfrm>
            <a:off x="1107961" y="5473866"/>
            <a:ext cx="7228114" cy="584775"/>
          </a:xfrm>
          <a:prstGeom prst="rect">
            <a:avLst/>
          </a:prstGeom>
          <a:noFill/>
        </p:spPr>
        <p:txBody>
          <a:bodyPr wrap="square">
            <a:spAutoFit/>
          </a:bodyPr>
          <a:lstStyle/>
          <a:p>
            <a:pPr algn="ctr">
              <a:defRPr/>
            </a:pPr>
            <a:r>
              <a:rPr lang="en-US" sz="3200" i="1" dirty="0">
                <a:solidFill>
                  <a:schemeClr val="bg1"/>
                </a:solidFill>
                <a:latin typeface="+mj-lt"/>
              </a:rPr>
              <a:t>AS A STUDENT WHO WITNESSES BULLYING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388" y="473982"/>
            <a:ext cx="7761287" cy="831850"/>
          </a:xfrm>
          <a:prstGeom prst="rect">
            <a:avLst/>
          </a:prstGeom>
          <a:noFill/>
        </p:spPr>
        <p:txBody>
          <a:bodyPr>
            <a:spAutoFit/>
          </a:bodyPr>
          <a:lstStyle/>
          <a:p>
            <a:pPr algn="ctr">
              <a:defRPr/>
            </a:pPr>
            <a:r>
              <a:rPr lang="en-US" sz="4800" b="1" dirty="0">
                <a:solidFill>
                  <a:schemeClr val="bg1"/>
                </a:solidFill>
                <a:latin typeface="+mj-lt"/>
              </a:rPr>
              <a:t>Being There</a:t>
            </a:r>
          </a:p>
        </p:txBody>
      </p:sp>
      <p:sp>
        <p:nvSpPr>
          <p:cNvPr id="3" name="TextBox 2"/>
          <p:cNvSpPr txBox="1"/>
          <p:nvPr/>
        </p:nvSpPr>
        <p:spPr>
          <a:xfrm>
            <a:off x="0" y="1789289"/>
            <a:ext cx="9144000" cy="4493538"/>
          </a:xfrm>
          <a:prstGeom prst="rect">
            <a:avLst/>
          </a:prstGeom>
          <a:noFill/>
        </p:spPr>
        <p:txBody>
          <a:bodyPr wrap="square">
            <a:spAutoFit/>
          </a:bodyPr>
          <a:lstStyle/>
          <a:p>
            <a:pPr algn="ctr"/>
            <a:r>
              <a:rPr lang="en-US" sz="2000" dirty="0"/>
              <a:t>Think about what it means to feel all alone, to believe that no one cares, to think that there is no way to change what is happening when you are experiencing bullying.</a:t>
            </a:r>
          </a:p>
          <a:p>
            <a:pPr algn="ctr"/>
            <a:endParaRPr lang="en-US" sz="200" dirty="0"/>
          </a:p>
          <a:p>
            <a:pPr algn="ctr"/>
            <a:endParaRPr lang="en-US" sz="200" dirty="0"/>
          </a:p>
          <a:p>
            <a:pPr algn="ctr"/>
            <a:endParaRPr lang="en-US" sz="200" dirty="0"/>
          </a:p>
          <a:p>
            <a:pPr algn="ctr"/>
            <a:r>
              <a:rPr lang="en-US" sz="2000" i="1" dirty="0"/>
              <a:t>That's a lonely place to be.</a:t>
            </a:r>
          </a:p>
          <a:p>
            <a:endParaRPr lang="en-US" sz="2000" dirty="0"/>
          </a:p>
          <a:p>
            <a:pPr algn="ctr"/>
            <a:r>
              <a:rPr lang="en-US" sz="2000" dirty="0"/>
              <a:t>Imagine how all that can be different. Imagine during those times when you feel broken, that someone is there for you.</a:t>
            </a:r>
          </a:p>
          <a:p>
            <a:pPr algn="ctr"/>
            <a:endParaRPr lang="en-US" sz="200" dirty="0"/>
          </a:p>
          <a:p>
            <a:pPr algn="ctr"/>
            <a:endParaRPr lang="en-US" sz="200" dirty="0"/>
          </a:p>
          <a:p>
            <a:pPr algn="ctr"/>
            <a:endParaRPr lang="en-US" sz="200" dirty="0"/>
          </a:p>
          <a:p>
            <a:pPr algn="ctr"/>
            <a:r>
              <a:rPr lang="en-US" sz="2000" i="1" dirty="0"/>
              <a:t>They talk to you, they tell you that it will be ok, that you matter.</a:t>
            </a:r>
          </a:p>
          <a:p>
            <a:pPr algn="ctr"/>
            <a:endParaRPr lang="en-US" sz="2000" dirty="0"/>
          </a:p>
          <a:p>
            <a:pPr algn="just">
              <a:defRPr/>
            </a:pPr>
            <a:r>
              <a:rPr lang="en-US" dirty="0">
                <a:latin typeface="+mn-lt"/>
              </a:rPr>
              <a:t>=====================================================================</a:t>
            </a:r>
          </a:p>
          <a:p>
            <a:pPr algn="just">
              <a:defRPr/>
            </a:pPr>
            <a:endParaRPr lang="en-US" sz="400" dirty="0">
              <a:latin typeface="+mn-lt"/>
            </a:endParaRPr>
          </a:p>
          <a:p>
            <a:pPr algn="just">
              <a:defRPr/>
            </a:pPr>
            <a:endParaRPr lang="en-US" sz="400" dirty="0">
              <a:latin typeface="+mn-lt"/>
            </a:endParaRPr>
          </a:p>
          <a:p>
            <a:pPr algn="just">
              <a:defRPr/>
            </a:pPr>
            <a:endParaRPr lang="en-US" sz="400" dirty="0">
              <a:latin typeface="+mn-lt"/>
            </a:endParaRPr>
          </a:p>
          <a:p>
            <a:pPr algn="ctr">
              <a:defRPr/>
            </a:pPr>
            <a:r>
              <a:rPr lang="en-US" sz="2800" b="1" dirty="0"/>
              <a:t>Your support is meaningful. </a:t>
            </a:r>
          </a:p>
          <a:p>
            <a:pPr algn="ctr">
              <a:defRPr/>
            </a:pPr>
            <a:r>
              <a:rPr lang="en-US" sz="2800" b="1" dirty="0"/>
              <a:t>It can take someone from feeling hopeless </a:t>
            </a:r>
            <a:br>
              <a:rPr lang="en-US" sz="2800" b="1" dirty="0"/>
            </a:br>
            <a:r>
              <a:rPr lang="en-US" sz="2800" b="1" dirty="0"/>
              <a:t>to feeling valued and respected.</a:t>
            </a:r>
            <a:endParaRPr lang="en-US" sz="2800" b="1"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965" y="157897"/>
            <a:ext cx="7761287" cy="1508105"/>
          </a:xfrm>
          <a:prstGeom prst="rect">
            <a:avLst/>
          </a:prstGeom>
          <a:noFill/>
        </p:spPr>
        <p:txBody>
          <a:bodyPr>
            <a:spAutoFit/>
          </a:bodyPr>
          <a:lstStyle/>
          <a:p>
            <a:pPr algn="ctr">
              <a:defRPr/>
            </a:pPr>
            <a:r>
              <a:rPr lang="en-US" sz="4800" b="1" dirty="0">
                <a:solidFill>
                  <a:schemeClr val="bg1"/>
                </a:solidFill>
                <a:latin typeface="+mj-lt"/>
              </a:rPr>
              <a:t>Being There</a:t>
            </a:r>
          </a:p>
          <a:p>
            <a:pPr algn="ctr">
              <a:defRPr/>
            </a:pPr>
            <a:r>
              <a:rPr lang="en-US" sz="4400" i="1" dirty="0">
                <a:solidFill>
                  <a:schemeClr val="bg1"/>
                </a:solidFill>
                <a:latin typeface="+mj-lt"/>
              </a:rPr>
              <a:t>- Ideas - </a:t>
            </a:r>
          </a:p>
        </p:txBody>
      </p:sp>
      <p:sp>
        <p:nvSpPr>
          <p:cNvPr id="3" name="TextBox 2"/>
          <p:cNvSpPr txBox="1"/>
          <p:nvPr/>
        </p:nvSpPr>
        <p:spPr>
          <a:xfrm>
            <a:off x="320499" y="1890889"/>
            <a:ext cx="8371945" cy="4062651"/>
          </a:xfrm>
          <a:prstGeom prst="rect">
            <a:avLst/>
          </a:prstGeom>
          <a:noFill/>
        </p:spPr>
        <p:txBody>
          <a:bodyPr wrap="square">
            <a:spAutoFit/>
          </a:bodyPr>
          <a:lstStyle/>
          <a:p>
            <a:pPr marL="285750" indent="-285750">
              <a:buFont typeface="Arial" panose="020B0604020202020204" pitchFamily="34" charset="0"/>
              <a:buChar char="•"/>
            </a:pPr>
            <a:r>
              <a:rPr lang="en-US" sz="2000" dirty="0"/>
              <a:t>When you see something, do something!</a:t>
            </a:r>
          </a:p>
          <a:p>
            <a:endParaRPr lang="en-US" sz="2000" dirty="0"/>
          </a:p>
          <a:p>
            <a:pPr marL="285750" indent="-285750">
              <a:buFont typeface="Arial" panose="020B0604020202020204" pitchFamily="34" charset="0"/>
              <a:buChar char="•"/>
            </a:pPr>
            <a:r>
              <a:rPr lang="en-US" sz="2000" dirty="0"/>
              <a:t>Don’t focus on fixing the problem; focus on how you be supportive.</a:t>
            </a:r>
          </a:p>
          <a:p>
            <a:endParaRPr lang="en-US" sz="2000" dirty="0"/>
          </a:p>
          <a:p>
            <a:pPr marL="285750" indent="-285750">
              <a:buFont typeface="Arial" panose="020B0604020202020204" pitchFamily="34" charset="0"/>
              <a:buChar char="•"/>
            </a:pPr>
            <a:r>
              <a:rPr lang="en-US" sz="2000" dirty="0"/>
              <a:t>Show that you’re listening by allowing them to talk more than you.</a:t>
            </a:r>
          </a:p>
          <a:p>
            <a:endParaRPr lang="en-US" sz="2000" dirty="0"/>
          </a:p>
          <a:p>
            <a:pPr marL="285750" indent="-285750">
              <a:buFont typeface="Arial" panose="020B0604020202020204" pitchFamily="34" charset="0"/>
              <a:buChar char="•"/>
            </a:pPr>
            <a:r>
              <a:rPr lang="en-US" sz="2000" dirty="0"/>
              <a:t>Help them think through how they can tell their parents, and what to do if that doesn’t help.</a:t>
            </a:r>
          </a:p>
          <a:p>
            <a:endParaRPr lang="en-US" sz="2000" dirty="0"/>
          </a:p>
          <a:p>
            <a:pPr marL="285750" indent="-285750">
              <a:buFont typeface="Arial" panose="020B0604020202020204" pitchFamily="34" charset="0"/>
              <a:buChar char="•"/>
            </a:pPr>
            <a:r>
              <a:rPr lang="en-US" sz="2000" dirty="0"/>
              <a:t>Let them know that they can talk with you anytime.</a:t>
            </a:r>
          </a:p>
          <a:p>
            <a:endParaRPr lang="en-US" sz="2000" dirty="0"/>
          </a:p>
          <a:p>
            <a:pPr marL="285750" indent="-285750">
              <a:buFont typeface="Arial" panose="020B0604020202020204" pitchFamily="34" charset="0"/>
              <a:buChar char="•"/>
            </a:pPr>
            <a:r>
              <a:rPr lang="en-US" sz="2000" dirty="0"/>
              <a:t>Never judge or blame them!</a:t>
            </a:r>
          </a:p>
          <a:p>
            <a:pPr algn="just">
              <a:defRPr/>
            </a:pPr>
            <a:endParaRPr lang="en-US" b="1"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575" y="479425"/>
            <a:ext cx="7759700" cy="831850"/>
          </a:xfrm>
          <a:prstGeom prst="rect">
            <a:avLst/>
          </a:prstGeom>
          <a:noFill/>
        </p:spPr>
        <p:txBody>
          <a:bodyPr>
            <a:spAutoFit/>
          </a:bodyPr>
          <a:lstStyle/>
          <a:p>
            <a:pPr algn="ctr">
              <a:defRPr/>
            </a:pPr>
            <a:r>
              <a:rPr lang="en-US" sz="4800" b="1" dirty="0">
                <a:solidFill>
                  <a:schemeClr val="bg1"/>
                </a:solidFill>
                <a:latin typeface="+mj-lt"/>
              </a:rPr>
              <a:t>Build Them Up</a:t>
            </a:r>
          </a:p>
        </p:txBody>
      </p:sp>
      <p:sp>
        <p:nvSpPr>
          <p:cNvPr id="3" name="TextBox 2"/>
          <p:cNvSpPr txBox="1"/>
          <p:nvPr/>
        </p:nvSpPr>
        <p:spPr>
          <a:xfrm>
            <a:off x="410810" y="1834445"/>
            <a:ext cx="8091488" cy="4555093"/>
          </a:xfrm>
          <a:prstGeom prst="rect">
            <a:avLst/>
          </a:prstGeom>
          <a:noFill/>
        </p:spPr>
        <p:txBody>
          <a:bodyPr wrap="square">
            <a:spAutoFit/>
          </a:bodyPr>
          <a:lstStyle/>
          <a:p>
            <a:pPr algn="ctr">
              <a:defRPr/>
            </a:pPr>
            <a:r>
              <a:rPr lang="en-US" sz="2000" b="1" dirty="0"/>
              <a:t>Bullying so often tears people down, but you can help build them back up.</a:t>
            </a:r>
          </a:p>
          <a:p>
            <a:pPr algn="ctr">
              <a:defRPr/>
            </a:pPr>
            <a:endParaRPr lang="en-US" dirty="0">
              <a:latin typeface="+mn-lt"/>
            </a:endParaRPr>
          </a:p>
          <a:p>
            <a:pPr algn="ctr">
              <a:defRPr/>
            </a:pPr>
            <a:endParaRPr lang="en-US" sz="1200" dirty="0">
              <a:latin typeface="+mn-lt"/>
            </a:endParaRPr>
          </a:p>
          <a:p>
            <a:pPr algn="just">
              <a:defRPr/>
            </a:pPr>
            <a:r>
              <a:rPr lang="en-US" sz="2000" dirty="0">
                <a:latin typeface="+mn-lt"/>
              </a:rPr>
              <a:t>Building someone up is about:</a:t>
            </a:r>
          </a:p>
          <a:p>
            <a:pPr marL="285750" indent="-285750">
              <a:buFont typeface="Arial" panose="020B0604020202020204" pitchFamily="34" charset="0"/>
              <a:buChar char="•"/>
            </a:pPr>
            <a:r>
              <a:rPr lang="en-US" sz="2000" dirty="0"/>
              <a:t>Letting them know that someone is there to help.</a:t>
            </a:r>
          </a:p>
          <a:p>
            <a:pPr marL="285750" indent="-285750">
              <a:buFont typeface="Arial" panose="020B0604020202020204" pitchFamily="34" charset="0"/>
              <a:buChar char="•"/>
            </a:pPr>
            <a:r>
              <a:rPr lang="en-US" sz="2000" dirty="0"/>
              <a:t>Helping them get back their confidence.</a:t>
            </a:r>
          </a:p>
          <a:p>
            <a:pPr marL="285750" indent="-285750">
              <a:buFont typeface="Arial" panose="020B0604020202020204" pitchFamily="34" charset="0"/>
              <a:buChar char="•"/>
            </a:pPr>
            <a:r>
              <a:rPr lang="en-US" sz="2000" dirty="0"/>
              <a:t>Encouraging them that they are ok just the way they are.</a:t>
            </a:r>
          </a:p>
          <a:p>
            <a:pPr marL="285750" indent="-285750">
              <a:buFont typeface="Arial" panose="020B0604020202020204" pitchFamily="34" charset="0"/>
              <a:buChar char="•"/>
            </a:pPr>
            <a:r>
              <a:rPr lang="en-US" sz="2000" dirty="0"/>
              <a:t>Letting them know that they are important.</a:t>
            </a:r>
          </a:p>
          <a:p>
            <a:pPr marL="285750" indent="-285750">
              <a:buFont typeface="Arial" panose="020B0604020202020204" pitchFamily="34" charset="0"/>
              <a:buChar char="•"/>
            </a:pPr>
            <a:endParaRPr lang="en-US" dirty="0"/>
          </a:p>
          <a:p>
            <a:endParaRPr lang="en-US" sz="1400" dirty="0"/>
          </a:p>
          <a:p>
            <a:r>
              <a:rPr lang="en-US" sz="2000" dirty="0"/>
              <a:t>==============================================================</a:t>
            </a:r>
          </a:p>
          <a:p>
            <a:pPr algn="ctr">
              <a:defRPr/>
            </a:pPr>
            <a:r>
              <a:rPr lang="en-US" sz="2000" dirty="0"/>
              <a:t>Building someone up doesn’t always have to involve compliments, or even words. Letting someone know that they are not alone is one of the most effective interventions, according to those who have been bullied.</a:t>
            </a:r>
            <a:endParaRPr lang="en-US" sz="2000" b="1" dirty="0"/>
          </a:p>
          <a:p>
            <a:pPr marL="285750" indent="-285750" algn="just">
              <a:buFont typeface="Arial" panose="020B0604020202020204" pitchFamily="34" charset="0"/>
              <a:buChar char="•"/>
              <a:defRPr/>
            </a:pPr>
            <a:endParaRPr lang="en-US"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388" y="182563"/>
            <a:ext cx="7761287" cy="1508105"/>
          </a:xfrm>
          <a:prstGeom prst="rect">
            <a:avLst/>
          </a:prstGeom>
          <a:noFill/>
        </p:spPr>
        <p:txBody>
          <a:bodyPr>
            <a:spAutoFit/>
          </a:bodyPr>
          <a:lstStyle/>
          <a:p>
            <a:pPr algn="ctr">
              <a:defRPr/>
            </a:pPr>
            <a:r>
              <a:rPr lang="en-US" sz="4800" b="1" dirty="0">
                <a:solidFill>
                  <a:schemeClr val="bg1"/>
                </a:solidFill>
                <a:latin typeface="+mj-lt"/>
              </a:rPr>
              <a:t>Build Them Up</a:t>
            </a:r>
          </a:p>
          <a:p>
            <a:pPr algn="ctr">
              <a:defRPr/>
            </a:pPr>
            <a:r>
              <a:rPr lang="en-US" sz="4400" i="1" dirty="0">
                <a:solidFill>
                  <a:schemeClr val="bg1"/>
                </a:solidFill>
                <a:latin typeface="+mj-lt"/>
              </a:rPr>
              <a:t>- Ideas - </a:t>
            </a:r>
          </a:p>
        </p:txBody>
      </p:sp>
      <p:sp>
        <p:nvSpPr>
          <p:cNvPr id="3" name="TextBox 2"/>
          <p:cNvSpPr txBox="1"/>
          <p:nvPr/>
        </p:nvSpPr>
        <p:spPr>
          <a:xfrm>
            <a:off x="382410" y="1829858"/>
            <a:ext cx="8614833" cy="4093428"/>
          </a:xfrm>
          <a:prstGeom prst="rect">
            <a:avLst/>
          </a:prstGeom>
          <a:noFill/>
        </p:spPr>
        <p:txBody>
          <a:bodyPr wrap="square">
            <a:spAutoFit/>
          </a:bodyPr>
          <a:lstStyle/>
          <a:p>
            <a:pPr marL="285750" indent="-285750">
              <a:buFont typeface="Arial" panose="020B0604020202020204" pitchFamily="34" charset="0"/>
              <a:buChar char="•"/>
            </a:pPr>
            <a:r>
              <a:rPr lang="en-US" sz="2000" dirty="0"/>
              <a:t>Invite them into a group activity.</a:t>
            </a:r>
          </a:p>
          <a:p>
            <a:endParaRPr lang="en-US" sz="2000" dirty="0"/>
          </a:p>
          <a:p>
            <a:pPr marL="285750" indent="-285750">
              <a:buFont typeface="Arial" panose="020B0604020202020204" pitchFamily="34" charset="0"/>
              <a:buChar char="•"/>
            </a:pPr>
            <a:r>
              <a:rPr lang="en-US" sz="2000" dirty="0"/>
              <a:t>Remind them that they have you as a friend.</a:t>
            </a:r>
          </a:p>
          <a:p>
            <a:endParaRPr lang="en-US" sz="2000" dirty="0"/>
          </a:p>
          <a:p>
            <a:pPr marL="285750" indent="-285750">
              <a:buFont typeface="Arial" panose="020B0604020202020204" pitchFamily="34" charset="0"/>
              <a:buChar char="•"/>
            </a:pPr>
            <a:r>
              <a:rPr lang="en-US" sz="2000" dirty="0"/>
              <a:t>Include them in conversations. Even if they don’t want to talk, make sure they know they are a part of the discussion.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Strategize positive ways to react if it happens again.</a:t>
            </a:r>
          </a:p>
          <a:p>
            <a:endParaRPr lang="en-US" sz="2000" dirty="0"/>
          </a:p>
          <a:p>
            <a:pPr marL="285750" indent="-285750">
              <a:buFont typeface="Arial" panose="020B0604020202020204" pitchFamily="34" charset="0"/>
              <a:buChar char="•"/>
            </a:pPr>
            <a:r>
              <a:rPr lang="en-US" sz="2000" dirty="0"/>
              <a:t>Tell the person you are there for them, and they didn’t deserve that.</a:t>
            </a:r>
          </a:p>
          <a:p>
            <a:pPr lvl="1"/>
            <a:endParaRPr lang="en-US" sz="2000" dirty="0"/>
          </a:p>
          <a:p>
            <a:pPr marL="285750" indent="-285750">
              <a:buFont typeface="Arial" panose="020B0604020202020204" pitchFamily="34" charset="0"/>
              <a:buChar char="•"/>
            </a:pPr>
            <a:r>
              <a:rPr lang="en-US" sz="2000" dirty="0"/>
              <a:t>Simply listening and showing that you believe and care about what is going on will do wonders!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5" y="433562"/>
            <a:ext cx="7761287" cy="830997"/>
          </a:xfrm>
          <a:prstGeom prst="rect">
            <a:avLst/>
          </a:prstGeom>
          <a:noFill/>
        </p:spPr>
        <p:txBody>
          <a:bodyPr>
            <a:spAutoFit/>
          </a:bodyPr>
          <a:lstStyle/>
          <a:p>
            <a:pPr algn="ctr">
              <a:defRPr/>
            </a:pPr>
            <a:r>
              <a:rPr lang="en-US" sz="4800" b="1" dirty="0">
                <a:solidFill>
                  <a:schemeClr val="bg1"/>
                </a:solidFill>
                <a:latin typeface="+mj-lt"/>
              </a:rPr>
              <a:t>Turn a 180</a:t>
            </a:r>
          </a:p>
        </p:txBody>
      </p:sp>
      <p:sp>
        <p:nvSpPr>
          <p:cNvPr id="5" name="TextBox 4"/>
          <p:cNvSpPr txBox="1"/>
          <p:nvPr/>
        </p:nvSpPr>
        <p:spPr>
          <a:xfrm>
            <a:off x="457343" y="1806222"/>
            <a:ext cx="8237627" cy="4124206"/>
          </a:xfrm>
          <a:prstGeom prst="rect">
            <a:avLst/>
          </a:prstGeom>
          <a:noFill/>
        </p:spPr>
        <p:txBody>
          <a:bodyPr wrap="square" rtlCol="0">
            <a:spAutoFit/>
          </a:bodyPr>
          <a:lstStyle/>
          <a:p>
            <a:pPr algn="ctr"/>
            <a:r>
              <a:rPr lang="en-US" sz="2000" dirty="0"/>
              <a:t>Helping doesn’t always mean directly confronting the person bullying. You can show your support by diverting the situation in a more positive direction.</a:t>
            </a:r>
          </a:p>
          <a:p>
            <a:endParaRPr lang="en-US" sz="1200" dirty="0"/>
          </a:p>
          <a:p>
            <a:endParaRPr lang="en-US" sz="1200" dirty="0"/>
          </a:p>
          <a:p>
            <a:endParaRPr lang="en-US" sz="1200" dirty="0"/>
          </a:p>
          <a:p>
            <a:r>
              <a:rPr lang="en-US" sz="2000" b="1" dirty="0"/>
              <a:t>Turning a 180 is about:</a:t>
            </a:r>
          </a:p>
          <a:p>
            <a:pPr marL="285750" indent="-285750">
              <a:buFont typeface="Arial" panose="020B0604020202020204" pitchFamily="34" charset="0"/>
              <a:buChar char="•"/>
            </a:pPr>
            <a:r>
              <a:rPr lang="en-US" sz="2000" dirty="0"/>
              <a:t>Redirecting a negative situation</a:t>
            </a:r>
          </a:p>
          <a:p>
            <a:pPr marL="285750" indent="-285750">
              <a:buFont typeface="Arial" panose="020B0604020202020204" pitchFamily="34" charset="0"/>
              <a:buChar char="•"/>
            </a:pPr>
            <a:r>
              <a:rPr lang="en-US" sz="2000" dirty="0"/>
              <a:t>Creating a more supportive school environment</a:t>
            </a:r>
          </a:p>
          <a:p>
            <a:pPr marL="285750" indent="-285750">
              <a:buFont typeface="Arial" panose="020B0604020202020204" pitchFamily="34" charset="0"/>
              <a:buChar char="•"/>
            </a:pPr>
            <a:r>
              <a:rPr lang="en-US" sz="2000" dirty="0"/>
              <a:t>Deescalating bullying situations</a:t>
            </a:r>
          </a:p>
          <a:p>
            <a:endParaRPr lang="en-US" sz="1000" dirty="0"/>
          </a:p>
          <a:p>
            <a:endParaRPr lang="en-US" sz="1000" dirty="0"/>
          </a:p>
          <a:p>
            <a:r>
              <a:rPr lang="en-US" sz="2000" dirty="0"/>
              <a:t>===============================================================</a:t>
            </a:r>
          </a:p>
          <a:p>
            <a:endParaRPr lang="en-US" sz="800" dirty="0"/>
          </a:p>
          <a:p>
            <a:pPr algn="ctr"/>
            <a:r>
              <a:rPr lang="en-US" sz="2000" b="1" dirty="0"/>
              <a:t>It’s not easy to be one person against a wave of negativity, but when one person speaks up, others will follow.</a:t>
            </a:r>
          </a:p>
          <a:p>
            <a:pPr marL="285750" indent="-285750">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243" y="117473"/>
            <a:ext cx="7761287" cy="1508105"/>
          </a:xfrm>
          <a:prstGeom prst="rect">
            <a:avLst/>
          </a:prstGeom>
          <a:noFill/>
        </p:spPr>
        <p:txBody>
          <a:bodyPr>
            <a:spAutoFit/>
          </a:bodyPr>
          <a:lstStyle/>
          <a:p>
            <a:pPr algn="ctr">
              <a:defRPr/>
            </a:pPr>
            <a:r>
              <a:rPr lang="en-US" sz="4800" b="1" dirty="0">
                <a:solidFill>
                  <a:schemeClr val="bg1"/>
                </a:solidFill>
                <a:latin typeface="+mj-lt"/>
              </a:rPr>
              <a:t>Turn A 180</a:t>
            </a:r>
          </a:p>
          <a:p>
            <a:pPr algn="ctr">
              <a:defRPr/>
            </a:pPr>
            <a:r>
              <a:rPr lang="en-US" sz="4400" i="1" dirty="0">
                <a:solidFill>
                  <a:schemeClr val="bg1"/>
                </a:solidFill>
                <a:latin typeface="+mj-lt"/>
              </a:rPr>
              <a:t>- Ideas - </a:t>
            </a:r>
          </a:p>
        </p:txBody>
      </p:sp>
      <p:sp>
        <p:nvSpPr>
          <p:cNvPr id="3" name="TextBox 2"/>
          <p:cNvSpPr txBox="1"/>
          <p:nvPr/>
        </p:nvSpPr>
        <p:spPr>
          <a:xfrm>
            <a:off x="434973" y="2018947"/>
            <a:ext cx="8251825" cy="3847207"/>
          </a:xfrm>
          <a:prstGeom prst="rect">
            <a:avLst/>
          </a:prstGeom>
          <a:noFill/>
        </p:spPr>
        <p:txBody>
          <a:bodyPr>
            <a:spAutoFit/>
          </a:bodyPr>
          <a:lstStyle/>
          <a:p>
            <a:pPr marL="285750" indent="-285750">
              <a:buFont typeface="Arial" panose="020B0604020202020204" pitchFamily="34" charset="0"/>
              <a:buChar char="•"/>
            </a:pPr>
            <a:r>
              <a:rPr lang="en-US" sz="2000" dirty="0"/>
              <a:t>Change the subject when your peers start tearing someone down.</a:t>
            </a:r>
          </a:p>
          <a:p>
            <a:endParaRPr lang="en-US" sz="1600" dirty="0"/>
          </a:p>
          <a:p>
            <a:pPr marL="285750" indent="-285750">
              <a:buFont typeface="Arial" panose="020B0604020202020204" pitchFamily="34" charset="0"/>
              <a:buChar char="•"/>
            </a:pPr>
            <a:r>
              <a:rPr lang="en-US" sz="2000" dirty="0"/>
              <a:t>Make a point of saying something positive about a person who’s getting picked on.</a:t>
            </a:r>
          </a:p>
          <a:p>
            <a:endParaRPr lang="en-US" sz="1600" dirty="0"/>
          </a:p>
          <a:p>
            <a:pPr marL="285750" indent="-285750">
              <a:buFont typeface="Arial" panose="020B0604020202020204" pitchFamily="34" charset="0"/>
              <a:buChar char="•"/>
            </a:pPr>
            <a:r>
              <a:rPr lang="en-US" sz="2000" dirty="0"/>
              <a:t>Reach out to targets of bullying to show them that people do care about them.</a:t>
            </a:r>
          </a:p>
          <a:p>
            <a:endParaRPr lang="en-US" sz="1600" dirty="0"/>
          </a:p>
          <a:p>
            <a:pPr marL="285750" indent="-285750">
              <a:buFont typeface="Arial" panose="020B0604020202020204" pitchFamily="34" charset="0"/>
              <a:buChar char="•"/>
            </a:pPr>
            <a:r>
              <a:rPr lang="en-US" sz="2000" dirty="0"/>
              <a:t>Talk to an adult you think would handle the situation in the most effective way.</a:t>
            </a:r>
          </a:p>
          <a:p>
            <a:endParaRPr lang="en-US" sz="1600" dirty="0"/>
          </a:p>
          <a:p>
            <a:pPr marL="285750" indent="-285750">
              <a:buFont typeface="Arial" panose="020B0604020202020204" pitchFamily="34" charset="0"/>
              <a:buChar char="•"/>
            </a:pPr>
            <a:r>
              <a:rPr lang="en-US" sz="2000" dirty="0"/>
              <a:t>Anytime you read negativity about someone online, be sure to add something positive about them.</a:t>
            </a:r>
          </a:p>
        </p:txBody>
      </p:sp>
    </p:spTree>
    <p:extLst>
      <p:ext uri="{BB962C8B-B14F-4D97-AF65-F5344CB8AC3E}">
        <p14:creationId xmlns:p14="http://schemas.microsoft.com/office/powerpoint/2010/main" val="147396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685800" y="1997075"/>
            <a:ext cx="7886700" cy="3924300"/>
          </a:xfrm>
        </p:spPr>
        <p:txBody>
          <a:bodyPr/>
          <a:lstStyle/>
          <a:p>
            <a:pPr marL="0" indent="0">
              <a:buFont typeface="Arial" panose="020B0604020202020204" pitchFamily="34" charset="0"/>
              <a:buNone/>
            </a:pPr>
            <a:r>
              <a:rPr lang="en-US" altLang="en-US" sz="1800" b="1" dirty="0"/>
              <a:t>1. Know that you are not alone. </a:t>
            </a:r>
            <a:r>
              <a:rPr lang="en-US" altLang="en-US" sz="1800" dirty="0"/>
              <a:t>More than 1 in 5 students experience bullying. It can happen in any size school and in any grade. Even though it happens to a lot of kids, that doesn’t make it ok. No one deserves to be bullied, and everyone has the right to feel safe at school.</a:t>
            </a:r>
          </a:p>
          <a:p>
            <a:pPr marL="0" indent="0">
              <a:buFont typeface="Arial" panose="020B0604020202020204" pitchFamily="34" charset="0"/>
              <a:buNone/>
            </a:pPr>
            <a:endParaRPr lang="en-US" altLang="en-US" sz="1800" dirty="0"/>
          </a:p>
          <a:p>
            <a:pPr marL="0" indent="0">
              <a:buFont typeface="Arial" panose="020B0604020202020204" pitchFamily="34" charset="0"/>
              <a:buNone/>
            </a:pPr>
            <a:r>
              <a:rPr lang="en-US" altLang="en-US" sz="1800" b="1" dirty="0"/>
              <a:t>2. Tell an adult you trust. </a:t>
            </a:r>
            <a:r>
              <a:rPr lang="en-US" altLang="en-US" sz="1800" dirty="0"/>
              <a:t>Often students may not tell an adult because they don’t want to be a “snitch” or tattletale. But telling isn’t tattling. You know the difference – you tell to protect someone, you tattle or snitch to get someone in trouble. Know there are adults who care and who will you help you find a solution.</a:t>
            </a:r>
          </a:p>
          <a:p>
            <a:pPr marL="0" indent="0">
              <a:buFont typeface="Arial" panose="020B0604020202020204" pitchFamily="34" charset="0"/>
              <a:buNone/>
            </a:pPr>
            <a:endParaRPr lang="en-US" altLang="en-US" sz="1800" dirty="0"/>
          </a:p>
          <a:p>
            <a:pPr marL="0" indent="0">
              <a:buFont typeface="Arial" panose="020B0604020202020204" pitchFamily="34" charset="0"/>
              <a:buNone/>
            </a:pPr>
            <a:r>
              <a:rPr lang="en-US" altLang="en-US" sz="1800" b="1" dirty="0"/>
              <a:t>3. Be a self-advocate. </a:t>
            </a:r>
            <a:r>
              <a:rPr lang="en-US" altLang="en-US" sz="1800" dirty="0"/>
              <a:t>Being a self-advocate means speaking up for yourself, telling people what you need, and taking action. Along with advocating for yourself and what you need, surround yourself with people who care and will speak up for you. </a:t>
            </a:r>
          </a:p>
          <a:p>
            <a:pPr marL="0" indent="0">
              <a:buFont typeface="Arial" panose="020B0604020202020204" pitchFamily="34" charset="0"/>
              <a:buNone/>
            </a:pPr>
            <a:endParaRPr lang="en-US" altLang="en-US" dirty="0"/>
          </a:p>
        </p:txBody>
      </p:sp>
      <p:sp>
        <p:nvSpPr>
          <p:cNvPr id="4" name="TextBox 3"/>
          <p:cNvSpPr txBox="1"/>
          <p:nvPr/>
        </p:nvSpPr>
        <p:spPr>
          <a:xfrm>
            <a:off x="748506" y="136072"/>
            <a:ext cx="7761287" cy="1446213"/>
          </a:xfrm>
          <a:prstGeom prst="rect">
            <a:avLst/>
          </a:prstGeom>
          <a:noFill/>
        </p:spPr>
        <p:txBody>
          <a:bodyPr>
            <a:spAutoFit/>
          </a:bodyPr>
          <a:lstStyle/>
          <a:p>
            <a:pPr algn="ctr">
              <a:defRPr/>
            </a:pPr>
            <a:r>
              <a:rPr lang="en-US" sz="4800" b="1" dirty="0">
                <a:solidFill>
                  <a:schemeClr val="bg1"/>
                </a:solidFill>
                <a:latin typeface="+mj-lt"/>
              </a:rPr>
              <a:t>Experiencing Bullying?</a:t>
            </a:r>
          </a:p>
          <a:p>
            <a:pPr algn="ctr">
              <a:defRPr/>
            </a:pPr>
            <a:r>
              <a:rPr lang="en-US" sz="4000" b="1" i="1" dirty="0">
                <a:solidFill>
                  <a:schemeClr val="bg1"/>
                </a:solidFill>
                <a:latin typeface="+mj-lt"/>
              </a:rPr>
              <a:t>Steps You Can Take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685800" y="1997075"/>
            <a:ext cx="7886700" cy="3924300"/>
          </a:xfrm>
        </p:spPr>
        <p:txBody>
          <a:bodyPr/>
          <a:lstStyle/>
          <a:p>
            <a:pPr marL="0" indent="0" algn="ctr">
              <a:buFont typeface="Arial" panose="020B0604020202020204" pitchFamily="34" charset="0"/>
              <a:buNone/>
            </a:pPr>
            <a:endParaRPr lang="en-US" altLang="en-US" sz="3200" dirty="0"/>
          </a:p>
          <a:p>
            <a:pPr marL="0" indent="0" algn="ctr">
              <a:buFont typeface="Arial" panose="020B0604020202020204" pitchFamily="34" charset="0"/>
              <a:buNone/>
            </a:pPr>
            <a:endParaRPr lang="en-US" altLang="en-US" sz="3200" dirty="0"/>
          </a:p>
          <a:p>
            <a:pPr marL="0" indent="0" algn="ctr">
              <a:buFont typeface="Arial" panose="020B0604020202020204" pitchFamily="34" charset="0"/>
              <a:buNone/>
            </a:pPr>
            <a:r>
              <a:rPr lang="en-US" altLang="en-US" sz="3200" dirty="0"/>
              <a:t>What are some other specific ideas that you have on ways to support a peer experiencing bullying? </a:t>
            </a:r>
          </a:p>
          <a:p>
            <a:pPr marL="0" indent="0" algn="ctr">
              <a:buFont typeface="Arial" panose="020B0604020202020204" pitchFamily="34" charset="0"/>
              <a:buNone/>
            </a:pPr>
            <a:endParaRPr lang="en-US" altLang="en-US" sz="3200" dirty="0"/>
          </a:p>
          <a:p>
            <a:pPr marL="0" indent="0">
              <a:buFont typeface="Arial" panose="020B0604020202020204" pitchFamily="34" charset="0"/>
              <a:buNone/>
            </a:pPr>
            <a:endParaRPr lang="en-US" altLang="en-US" dirty="0"/>
          </a:p>
        </p:txBody>
      </p:sp>
      <p:sp>
        <p:nvSpPr>
          <p:cNvPr id="4" name="TextBox 3"/>
          <p:cNvSpPr txBox="1"/>
          <p:nvPr/>
        </p:nvSpPr>
        <p:spPr>
          <a:xfrm>
            <a:off x="479425" y="446088"/>
            <a:ext cx="7761288" cy="830262"/>
          </a:xfrm>
          <a:prstGeom prst="rect">
            <a:avLst/>
          </a:prstGeom>
          <a:noFill/>
        </p:spPr>
        <p:txBody>
          <a:bodyPr>
            <a:spAutoFit/>
          </a:bodyPr>
          <a:lstStyle/>
          <a:p>
            <a:pPr algn="ctr">
              <a:defRPr/>
            </a:pPr>
            <a:r>
              <a:rPr lang="en-US" sz="4800" b="1" dirty="0">
                <a:solidFill>
                  <a:schemeClr val="bg1"/>
                </a:solidFill>
                <a:latin typeface="+mj-lt"/>
              </a:rPr>
              <a:t>Discussion Question</a:t>
            </a:r>
            <a:endParaRPr lang="en-US" sz="4000" b="1" i="1" dirty="0">
              <a:solidFill>
                <a:schemeClr val="bg1"/>
              </a:solidFill>
              <a:latin typeface="+mj-lt"/>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1793</TotalTime>
  <Words>3082</Words>
  <Application>Microsoft Office PowerPoint</Application>
  <PresentationFormat>On-screen Show (4:3)</PresentationFormat>
  <Paragraphs>243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 New</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Lindgren</dc:creator>
  <cp:lastModifiedBy>Julie Hertzog</cp:lastModifiedBy>
  <cp:revision>88</cp:revision>
  <dcterms:created xsi:type="dcterms:W3CDTF">2017-02-10T19:20:25Z</dcterms:created>
  <dcterms:modified xsi:type="dcterms:W3CDTF">2023-11-29T20:22:49Z</dcterms:modified>
</cp:coreProperties>
</file>